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0" r:id="rId4"/>
    <p:sldId id="310" r:id="rId5"/>
    <p:sldId id="271" r:id="rId6"/>
    <p:sldId id="272" r:id="rId7"/>
    <p:sldId id="274" r:id="rId8"/>
    <p:sldId id="273" r:id="rId9"/>
    <p:sldId id="275" r:id="rId10"/>
    <p:sldId id="276" r:id="rId11"/>
    <p:sldId id="278" r:id="rId12"/>
    <p:sldId id="268" r:id="rId13"/>
    <p:sldId id="279" r:id="rId14"/>
    <p:sldId id="280" r:id="rId15"/>
    <p:sldId id="281" r:id="rId16"/>
    <p:sldId id="282" r:id="rId17"/>
    <p:sldId id="283" r:id="rId18"/>
    <p:sldId id="284" r:id="rId19"/>
    <p:sldId id="285" r:id="rId20"/>
    <p:sldId id="286" r:id="rId21"/>
    <p:sldId id="287" r:id="rId22"/>
    <p:sldId id="288" r:id="rId23"/>
    <p:sldId id="291" r:id="rId24"/>
    <p:sldId id="292" r:id="rId25"/>
    <p:sldId id="293" r:id="rId26"/>
    <p:sldId id="295" r:id="rId27"/>
    <p:sldId id="294" r:id="rId28"/>
    <p:sldId id="300" r:id="rId29"/>
    <p:sldId id="296" r:id="rId30"/>
    <p:sldId id="298" r:id="rId31"/>
    <p:sldId id="299" r:id="rId32"/>
    <p:sldId id="301" r:id="rId33"/>
    <p:sldId id="302" r:id="rId34"/>
    <p:sldId id="289" r:id="rId35"/>
    <p:sldId id="290" r:id="rId36"/>
    <p:sldId id="303" r:id="rId37"/>
    <p:sldId id="304" r:id="rId38"/>
    <p:sldId id="306" r:id="rId39"/>
    <p:sldId id="307" r:id="rId40"/>
    <p:sldId id="305" r:id="rId41"/>
    <p:sldId id="308" r:id="rId42"/>
    <p:sldId id="309" r:id="rId4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ddíl bez názvu" id="{24A2043C-8B3D-4C9D-BA82-8A84516C9F17}">
          <p14:sldIdLst>
            <p14:sldId id="256"/>
            <p14:sldId id="270"/>
            <p14:sldId id="310"/>
            <p14:sldId id="271"/>
            <p14:sldId id="272"/>
            <p14:sldId id="274"/>
            <p14:sldId id="273"/>
            <p14:sldId id="275"/>
            <p14:sldId id="276"/>
            <p14:sldId id="278"/>
            <p14:sldId id="268"/>
            <p14:sldId id="279"/>
            <p14:sldId id="280"/>
            <p14:sldId id="281"/>
            <p14:sldId id="282"/>
            <p14:sldId id="283"/>
            <p14:sldId id="284"/>
            <p14:sldId id="285"/>
            <p14:sldId id="286"/>
            <p14:sldId id="287"/>
            <p14:sldId id="288"/>
            <p14:sldId id="291"/>
            <p14:sldId id="292"/>
            <p14:sldId id="293"/>
            <p14:sldId id="295"/>
            <p14:sldId id="294"/>
            <p14:sldId id="300"/>
            <p14:sldId id="296"/>
            <p14:sldId id="298"/>
            <p14:sldId id="299"/>
            <p14:sldId id="301"/>
            <p14:sldId id="302"/>
            <p14:sldId id="289"/>
            <p14:sldId id="290"/>
            <p14:sldId id="303"/>
            <p14:sldId id="304"/>
            <p14:sldId id="306"/>
            <p14:sldId id="307"/>
            <p14:sldId id="305"/>
            <p14:sldId id="308"/>
            <p14:sldId id="30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79797"/>
    <a:srgbClr val="EA0000"/>
    <a:srgbClr val="3333CC"/>
    <a:srgbClr val="663300"/>
    <a:srgbClr val="FFD393"/>
    <a:srgbClr val="CC3300"/>
    <a:srgbClr val="FFE5E5"/>
    <a:srgbClr val="FFECB7"/>
    <a:srgbClr val="FF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567" autoAdjust="0"/>
  </p:normalViewPr>
  <p:slideViewPr>
    <p:cSldViewPr>
      <p:cViewPr varScale="1">
        <p:scale>
          <a:sx n="66" d="100"/>
          <a:sy n="66" d="100"/>
        </p:scale>
        <p:origin x="-150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1396CD8-7C78-4CEA-A021-3EEE36A6ADA1}" type="datetimeFigureOut">
              <a:rPr lang="cs-CZ" smtClean="0"/>
              <a:t>27.4.2012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E44B3C-CFD5-47A2-BD31-8BC72DCE6A4A}" type="slidenum">
              <a:rPr lang="cs-CZ" smtClean="0"/>
              <a:t>‹#›</a:t>
            </a:fld>
            <a:endParaRPr lang="cs-CZ"/>
          </a:p>
        </p:txBody>
      </p:sp>
    </p:spTree>
    <p:extLst>
      <p:ext uri="{BB962C8B-B14F-4D97-AF65-F5344CB8AC3E}">
        <p14:creationId xmlns:p14="http://schemas.microsoft.com/office/powerpoint/2010/main" val="4112870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1396CD8-7C78-4CEA-A021-3EEE36A6ADA1}" type="datetimeFigureOut">
              <a:rPr lang="cs-CZ" smtClean="0"/>
              <a:t>27.4.2012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E44B3C-CFD5-47A2-BD31-8BC72DCE6A4A}" type="slidenum">
              <a:rPr lang="cs-CZ" smtClean="0"/>
              <a:t>‹#›</a:t>
            </a:fld>
            <a:endParaRPr lang="cs-CZ"/>
          </a:p>
        </p:txBody>
      </p:sp>
    </p:spTree>
    <p:extLst>
      <p:ext uri="{BB962C8B-B14F-4D97-AF65-F5344CB8AC3E}">
        <p14:creationId xmlns:p14="http://schemas.microsoft.com/office/powerpoint/2010/main" val="105106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1396CD8-7C78-4CEA-A021-3EEE36A6ADA1}" type="datetimeFigureOut">
              <a:rPr lang="cs-CZ" smtClean="0"/>
              <a:t>27.4.2012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E44B3C-CFD5-47A2-BD31-8BC72DCE6A4A}" type="slidenum">
              <a:rPr lang="cs-CZ" smtClean="0"/>
              <a:t>‹#›</a:t>
            </a:fld>
            <a:endParaRPr lang="cs-CZ"/>
          </a:p>
        </p:txBody>
      </p:sp>
    </p:spTree>
    <p:extLst>
      <p:ext uri="{BB962C8B-B14F-4D97-AF65-F5344CB8AC3E}">
        <p14:creationId xmlns:p14="http://schemas.microsoft.com/office/powerpoint/2010/main" val="2705865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1396CD8-7C78-4CEA-A021-3EEE36A6ADA1}" type="datetimeFigureOut">
              <a:rPr lang="cs-CZ" smtClean="0">
                <a:solidFill>
                  <a:prstClr val="black">
                    <a:tint val="75000"/>
                  </a:prstClr>
                </a:solidFill>
              </a:rPr>
              <a:pPr/>
              <a:t>27.4.2012</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4E44B3C-CFD5-47A2-BD31-8BC72DCE6A4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196982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1396CD8-7C78-4CEA-A021-3EEE36A6ADA1}" type="datetimeFigureOut">
              <a:rPr lang="cs-CZ" smtClean="0">
                <a:solidFill>
                  <a:prstClr val="black">
                    <a:tint val="75000"/>
                  </a:prstClr>
                </a:solidFill>
              </a:rPr>
              <a:pPr/>
              <a:t>27.4.2012</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4E44B3C-CFD5-47A2-BD31-8BC72DCE6A4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996814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1396CD8-7C78-4CEA-A021-3EEE36A6ADA1}" type="datetimeFigureOut">
              <a:rPr lang="cs-CZ" smtClean="0">
                <a:solidFill>
                  <a:prstClr val="black">
                    <a:tint val="75000"/>
                  </a:prstClr>
                </a:solidFill>
              </a:rPr>
              <a:pPr/>
              <a:t>27.4.2012</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4E44B3C-CFD5-47A2-BD31-8BC72DCE6A4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339979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1396CD8-7C78-4CEA-A021-3EEE36A6ADA1}" type="datetimeFigureOut">
              <a:rPr lang="cs-CZ" smtClean="0">
                <a:solidFill>
                  <a:prstClr val="black">
                    <a:tint val="75000"/>
                  </a:prstClr>
                </a:solidFill>
              </a:rPr>
              <a:pPr/>
              <a:t>27.4.2012</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04E44B3C-CFD5-47A2-BD31-8BC72DCE6A4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241209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1396CD8-7C78-4CEA-A021-3EEE36A6ADA1}" type="datetimeFigureOut">
              <a:rPr lang="cs-CZ" smtClean="0">
                <a:solidFill>
                  <a:prstClr val="black">
                    <a:tint val="75000"/>
                  </a:prstClr>
                </a:solidFill>
              </a:rPr>
              <a:pPr/>
              <a:t>27.4.2012</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04E44B3C-CFD5-47A2-BD31-8BC72DCE6A4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550834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1396CD8-7C78-4CEA-A021-3EEE36A6ADA1}" type="datetimeFigureOut">
              <a:rPr lang="cs-CZ" smtClean="0">
                <a:solidFill>
                  <a:prstClr val="black">
                    <a:tint val="75000"/>
                  </a:prstClr>
                </a:solidFill>
              </a:rPr>
              <a:pPr/>
              <a:t>27.4.2012</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04E44B3C-CFD5-47A2-BD31-8BC72DCE6A4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902271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1396CD8-7C78-4CEA-A021-3EEE36A6ADA1}" type="datetimeFigureOut">
              <a:rPr lang="cs-CZ" smtClean="0">
                <a:solidFill>
                  <a:prstClr val="black">
                    <a:tint val="75000"/>
                  </a:prstClr>
                </a:solidFill>
              </a:rPr>
              <a:pPr/>
              <a:t>27.4.2012</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04E44B3C-CFD5-47A2-BD31-8BC72DCE6A4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236016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1396CD8-7C78-4CEA-A021-3EEE36A6ADA1}" type="datetimeFigureOut">
              <a:rPr lang="cs-CZ" smtClean="0">
                <a:solidFill>
                  <a:prstClr val="black">
                    <a:tint val="75000"/>
                  </a:prstClr>
                </a:solidFill>
              </a:rPr>
              <a:pPr/>
              <a:t>27.4.2012</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04E44B3C-CFD5-47A2-BD31-8BC72DCE6A4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99555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1396CD8-7C78-4CEA-A021-3EEE36A6ADA1}" type="datetimeFigureOut">
              <a:rPr lang="cs-CZ" smtClean="0"/>
              <a:t>27.4.2012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E44B3C-CFD5-47A2-BD31-8BC72DCE6A4A}" type="slidenum">
              <a:rPr lang="cs-CZ" smtClean="0"/>
              <a:t>‹#›</a:t>
            </a:fld>
            <a:endParaRPr lang="cs-CZ"/>
          </a:p>
        </p:txBody>
      </p:sp>
    </p:spTree>
    <p:extLst>
      <p:ext uri="{BB962C8B-B14F-4D97-AF65-F5344CB8AC3E}">
        <p14:creationId xmlns:p14="http://schemas.microsoft.com/office/powerpoint/2010/main" val="968910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1396CD8-7C78-4CEA-A021-3EEE36A6ADA1}" type="datetimeFigureOut">
              <a:rPr lang="cs-CZ" smtClean="0">
                <a:solidFill>
                  <a:prstClr val="black">
                    <a:tint val="75000"/>
                  </a:prstClr>
                </a:solidFill>
              </a:rPr>
              <a:pPr/>
              <a:t>27.4.2012</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04E44B3C-CFD5-47A2-BD31-8BC72DCE6A4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277538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1396CD8-7C78-4CEA-A021-3EEE36A6ADA1}" type="datetimeFigureOut">
              <a:rPr lang="cs-CZ" smtClean="0">
                <a:solidFill>
                  <a:prstClr val="black">
                    <a:tint val="75000"/>
                  </a:prstClr>
                </a:solidFill>
              </a:rPr>
              <a:pPr/>
              <a:t>27.4.2012</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4E44B3C-CFD5-47A2-BD31-8BC72DCE6A4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282391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1396CD8-7C78-4CEA-A021-3EEE36A6ADA1}" type="datetimeFigureOut">
              <a:rPr lang="cs-CZ" smtClean="0">
                <a:solidFill>
                  <a:prstClr val="black">
                    <a:tint val="75000"/>
                  </a:prstClr>
                </a:solidFill>
              </a:rPr>
              <a:pPr/>
              <a:t>27.4.2012</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4E44B3C-CFD5-47A2-BD31-8BC72DCE6A4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72128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1396CD8-7C78-4CEA-A021-3EEE36A6ADA1}" type="datetimeFigureOut">
              <a:rPr lang="cs-CZ" smtClean="0"/>
              <a:t>27.4.2012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E44B3C-CFD5-47A2-BD31-8BC72DCE6A4A}" type="slidenum">
              <a:rPr lang="cs-CZ" smtClean="0"/>
              <a:t>‹#›</a:t>
            </a:fld>
            <a:endParaRPr lang="cs-CZ"/>
          </a:p>
        </p:txBody>
      </p:sp>
    </p:spTree>
    <p:extLst>
      <p:ext uri="{BB962C8B-B14F-4D97-AF65-F5344CB8AC3E}">
        <p14:creationId xmlns:p14="http://schemas.microsoft.com/office/powerpoint/2010/main" val="166684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1396CD8-7C78-4CEA-A021-3EEE36A6ADA1}" type="datetimeFigureOut">
              <a:rPr lang="cs-CZ" smtClean="0"/>
              <a:t>27.4.2012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4E44B3C-CFD5-47A2-BD31-8BC72DCE6A4A}" type="slidenum">
              <a:rPr lang="cs-CZ" smtClean="0"/>
              <a:t>‹#›</a:t>
            </a:fld>
            <a:endParaRPr lang="cs-CZ"/>
          </a:p>
        </p:txBody>
      </p:sp>
    </p:spTree>
    <p:extLst>
      <p:ext uri="{BB962C8B-B14F-4D97-AF65-F5344CB8AC3E}">
        <p14:creationId xmlns:p14="http://schemas.microsoft.com/office/powerpoint/2010/main" val="1542210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1396CD8-7C78-4CEA-A021-3EEE36A6ADA1}" type="datetimeFigureOut">
              <a:rPr lang="cs-CZ" smtClean="0"/>
              <a:t>27.4.2012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4E44B3C-CFD5-47A2-BD31-8BC72DCE6A4A}" type="slidenum">
              <a:rPr lang="cs-CZ" smtClean="0"/>
              <a:t>‹#›</a:t>
            </a:fld>
            <a:endParaRPr lang="cs-CZ"/>
          </a:p>
        </p:txBody>
      </p:sp>
    </p:spTree>
    <p:extLst>
      <p:ext uri="{BB962C8B-B14F-4D97-AF65-F5344CB8AC3E}">
        <p14:creationId xmlns:p14="http://schemas.microsoft.com/office/powerpoint/2010/main" val="145414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1396CD8-7C78-4CEA-A021-3EEE36A6ADA1}" type="datetimeFigureOut">
              <a:rPr lang="cs-CZ" smtClean="0"/>
              <a:t>27.4.2012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4E44B3C-CFD5-47A2-BD31-8BC72DCE6A4A}" type="slidenum">
              <a:rPr lang="cs-CZ" smtClean="0"/>
              <a:t>‹#›</a:t>
            </a:fld>
            <a:endParaRPr lang="cs-CZ"/>
          </a:p>
        </p:txBody>
      </p:sp>
    </p:spTree>
    <p:extLst>
      <p:ext uri="{BB962C8B-B14F-4D97-AF65-F5344CB8AC3E}">
        <p14:creationId xmlns:p14="http://schemas.microsoft.com/office/powerpoint/2010/main" val="289210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1396CD8-7C78-4CEA-A021-3EEE36A6ADA1}" type="datetimeFigureOut">
              <a:rPr lang="cs-CZ" smtClean="0"/>
              <a:t>27.4.2012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4E44B3C-CFD5-47A2-BD31-8BC72DCE6A4A}" type="slidenum">
              <a:rPr lang="cs-CZ" smtClean="0"/>
              <a:t>‹#›</a:t>
            </a:fld>
            <a:endParaRPr lang="cs-CZ"/>
          </a:p>
        </p:txBody>
      </p:sp>
    </p:spTree>
    <p:extLst>
      <p:ext uri="{BB962C8B-B14F-4D97-AF65-F5344CB8AC3E}">
        <p14:creationId xmlns:p14="http://schemas.microsoft.com/office/powerpoint/2010/main" val="18425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1396CD8-7C78-4CEA-A021-3EEE36A6ADA1}" type="datetimeFigureOut">
              <a:rPr lang="cs-CZ" smtClean="0"/>
              <a:t>27.4.2012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4E44B3C-CFD5-47A2-BD31-8BC72DCE6A4A}" type="slidenum">
              <a:rPr lang="cs-CZ" smtClean="0"/>
              <a:t>‹#›</a:t>
            </a:fld>
            <a:endParaRPr lang="cs-CZ"/>
          </a:p>
        </p:txBody>
      </p:sp>
    </p:spTree>
    <p:extLst>
      <p:ext uri="{BB962C8B-B14F-4D97-AF65-F5344CB8AC3E}">
        <p14:creationId xmlns:p14="http://schemas.microsoft.com/office/powerpoint/2010/main" val="249209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1396CD8-7C78-4CEA-A021-3EEE36A6ADA1}" type="datetimeFigureOut">
              <a:rPr lang="cs-CZ" smtClean="0"/>
              <a:t>27.4.2012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4E44B3C-CFD5-47A2-BD31-8BC72DCE6A4A}" type="slidenum">
              <a:rPr lang="cs-CZ" smtClean="0"/>
              <a:t>‹#›</a:t>
            </a:fld>
            <a:endParaRPr lang="cs-CZ"/>
          </a:p>
        </p:txBody>
      </p:sp>
    </p:spTree>
    <p:extLst>
      <p:ext uri="{BB962C8B-B14F-4D97-AF65-F5344CB8AC3E}">
        <p14:creationId xmlns:p14="http://schemas.microsoft.com/office/powerpoint/2010/main" val="76171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rgbClr val="FBC08F"/>
            </a:gs>
            <a:gs pos="62000">
              <a:schemeClr val="accent1">
                <a:tint val="23500"/>
                <a:satMod val="160000"/>
                <a:lumMod val="79000"/>
                <a:lumOff val="21000"/>
              </a:schemeClr>
            </a:gs>
          </a:gsLst>
          <a:lin ang="16200000" scaled="1"/>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96CD8-7C78-4CEA-A021-3EEE36A6ADA1}" type="datetimeFigureOut">
              <a:rPr lang="cs-CZ" smtClean="0"/>
              <a:t>27.4.2012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44B3C-CFD5-47A2-BD31-8BC72DCE6A4A}" type="slidenum">
              <a:rPr lang="cs-CZ" smtClean="0"/>
              <a:t>‹#›</a:t>
            </a:fld>
            <a:endParaRPr lang="cs-CZ"/>
          </a:p>
        </p:txBody>
      </p:sp>
    </p:spTree>
    <p:extLst>
      <p:ext uri="{BB962C8B-B14F-4D97-AF65-F5344CB8AC3E}">
        <p14:creationId xmlns:p14="http://schemas.microsoft.com/office/powerpoint/2010/main" val="3947138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rgbClr val="FBC08F"/>
            </a:gs>
            <a:gs pos="62000">
              <a:schemeClr val="accent1">
                <a:tint val="23500"/>
                <a:satMod val="160000"/>
                <a:lumMod val="79000"/>
                <a:lumOff val="21000"/>
              </a:schemeClr>
            </a:gs>
          </a:gsLst>
          <a:lin ang="16200000" scaled="1"/>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96CD8-7C78-4CEA-A021-3EEE36A6ADA1}" type="datetimeFigureOut">
              <a:rPr lang="cs-CZ" smtClean="0">
                <a:solidFill>
                  <a:prstClr val="black">
                    <a:tint val="75000"/>
                  </a:prstClr>
                </a:solidFill>
              </a:rPr>
              <a:pPr/>
              <a:t>27.4.2012</a:t>
            </a:fld>
            <a:endParaRPr lang="cs-CZ">
              <a:solidFill>
                <a:prstClr val="black">
                  <a:tint val="75000"/>
                </a:prstClr>
              </a:solidFill>
            </a:endParaRP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44B3C-CFD5-47A2-BD31-8BC72DCE6A4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378309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00.png"/><Relationship Id="rId1" Type="http://schemas.openxmlformats.org/officeDocument/2006/relationships/slideLayout" Target="../slideLayouts/slideLayout13.xml"/><Relationship Id="rId5" Type="http://schemas.openxmlformats.org/officeDocument/2006/relationships/image" Target="../media/image430.png"/><Relationship Id="rId4" Type="http://schemas.openxmlformats.org/officeDocument/2006/relationships/image" Target="../media/image4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620688"/>
            <a:ext cx="7772400" cy="5400600"/>
          </a:xfrm>
          <a:noFill/>
        </p:spPr>
        <p:txBody>
          <a:bodyPr>
            <a:normAutofit/>
          </a:bodyPr>
          <a:lstStyle/>
          <a:p>
            <a:r>
              <a:rPr lang="cs-CZ" sz="7200" b="1" dirty="0" smtClean="0">
                <a:solidFill>
                  <a:srgbClr val="E60000"/>
                </a:solidFill>
                <a:latin typeface="Comic Sans MS" pitchFamily="66" charset="0"/>
              </a:rPr>
              <a:t>Omyly ve výuce</a:t>
            </a:r>
            <a:br>
              <a:rPr lang="cs-CZ" sz="7200" b="1" dirty="0" smtClean="0">
                <a:solidFill>
                  <a:srgbClr val="E60000"/>
                </a:solidFill>
                <a:latin typeface="Comic Sans MS" pitchFamily="66" charset="0"/>
              </a:rPr>
            </a:br>
            <a:r>
              <a:rPr lang="cs-CZ" sz="7200" b="1" dirty="0" smtClean="0">
                <a:solidFill>
                  <a:srgbClr val="E60000"/>
                </a:solidFill>
                <a:latin typeface="Comic Sans MS" pitchFamily="66" charset="0"/>
              </a:rPr>
              <a:t> mechaniky:</a:t>
            </a:r>
            <a:br>
              <a:rPr lang="cs-CZ" sz="7200" b="1" dirty="0" smtClean="0">
                <a:solidFill>
                  <a:srgbClr val="E60000"/>
                </a:solidFill>
                <a:latin typeface="Comic Sans MS" pitchFamily="66" charset="0"/>
              </a:rPr>
            </a:br>
            <a:r>
              <a:rPr lang="cs-CZ" sz="2800" b="1" dirty="0" smtClean="0">
                <a:solidFill>
                  <a:srgbClr val="E60000"/>
                </a:solidFill>
                <a:latin typeface="Comic Sans MS" pitchFamily="66" charset="0"/>
              </a:rPr>
              <a:t/>
            </a:r>
            <a:br>
              <a:rPr lang="cs-CZ" sz="2800" b="1" dirty="0" smtClean="0">
                <a:solidFill>
                  <a:srgbClr val="E60000"/>
                </a:solidFill>
                <a:latin typeface="Comic Sans MS" pitchFamily="66" charset="0"/>
              </a:rPr>
            </a:br>
            <a:r>
              <a:rPr lang="cs-CZ" sz="2800" b="1" dirty="0" smtClean="0">
                <a:solidFill>
                  <a:srgbClr val="E60000"/>
                </a:solidFill>
                <a:latin typeface="Comic Sans MS" pitchFamily="66" charset="0"/>
              </a:rPr>
              <a:t/>
            </a:r>
            <a:br>
              <a:rPr lang="cs-CZ" sz="2800" b="1" dirty="0" smtClean="0">
                <a:solidFill>
                  <a:srgbClr val="E60000"/>
                </a:solidFill>
                <a:latin typeface="Comic Sans MS" pitchFamily="66" charset="0"/>
              </a:rPr>
            </a:br>
            <a:r>
              <a:rPr lang="cs-CZ" sz="2800" b="1" dirty="0" smtClean="0">
                <a:solidFill>
                  <a:srgbClr val="E60000"/>
                </a:solidFill>
                <a:latin typeface="Comic Sans MS" pitchFamily="66" charset="0"/>
              </a:rPr>
              <a:t>proč je první semestr fyziky odvykací kůra</a:t>
            </a:r>
            <a:endParaRPr lang="cs-CZ" sz="7200" b="1" dirty="0">
              <a:solidFill>
                <a:srgbClr val="E60000"/>
              </a:solidFill>
              <a:latin typeface="Comic Sans MS" pitchFamily="66" charset="0"/>
            </a:endParaRPr>
          </a:p>
        </p:txBody>
      </p:sp>
    </p:spTree>
    <p:extLst>
      <p:ext uri="{BB962C8B-B14F-4D97-AF65-F5344CB8AC3E}">
        <p14:creationId xmlns:p14="http://schemas.microsoft.com/office/powerpoint/2010/main" val="2622573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864096"/>
          </a:xfrm>
        </p:spPr>
        <p:txBody>
          <a:bodyPr>
            <a:normAutofit/>
          </a:bodyPr>
          <a:lstStyle/>
          <a:p>
            <a:r>
              <a:rPr lang="cs-CZ" b="1" dirty="0" smtClean="0">
                <a:solidFill>
                  <a:srgbClr val="E60000"/>
                </a:solidFill>
                <a:latin typeface="Comic Sans MS" pitchFamily="66" charset="0"/>
              </a:rPr>
              <a:t>Komentář – II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395536" y="1340768"/>
            <a:ext cx="8422112" cy="4896544"/>
          </a:xfrm>
        </p:spPr>
        <p:txBody>
          <a:bodyPr>
            <a:normAutofit/>
          </a:bodyPr>
          <a:lstStyle/>
          <a:p>
            <a:r>
              <a:rPr lang="cs-CZ" sz="2400" dirty="0" smtClean="0">
                <a:solidFill>
                  <a:srgbClr val="0000FF"/>
                </a:solidFill>
                <a:latin typeface="Comic Sans MS" pitchFamily="66" charset="0"/>
              </a:rPr>
              <a:t>Jakým „složením nezávislých pohybů“ může být třeba rovnoměrný pohyb po kružnici?</a:t>
            </a:r>
          </a:p>
          <a:p>
            <a:pPr marL="0" indent="0">
              <a:buNone/>
            </a:pPr>
            <a:endParaRPr lang="cs-CZ" sz="2400" dirty="0" smtClean="0">
              <a:solidFill>
                <a:srgbClr val="0000FF"/>
              </a:solidFill>
              <a:latin typeface="Comic Sans MS" pitchFamily="66" charset="0"/>
            </a:endParaRPr>
          </a:p>
          <a:p>
            <a:pPr marL="0" indent="0">
              <a:buNone/>
            </a:pPr>
            <a:r>
              <a:rPr lang="cs-CZ" sz="2400" dirty="0" smtClean="0">
                <a:latin typeface="Comic Sans MS" pitchFamily="66" charset="0"/>
              </a:rPr>
              <a:t>    </a:t>
            </a:r>
            <a:endParaRPr lang="cs-CZ" sz="2400" dirty="0">
              <a:latin typeface="Comic Sans MS" pitchFamily="66" charset="0"/>
            </a:endParaRPr>
          </a:p>
          <a:p>
            <a:pPr marL="0" indent="0">
              <a:buNone/>
            </a:pPr>
            <a:endParaRPr lang="cs-CZ" sz="2600" dirty="0" smtClean="0">
              <a:latin typeface="Comic Sans MS" pitchFamily="66" charset="0"/>
            </a:endParaRPr>
          </a:p>
          <a:p>
            <a:pPr marL="0" indent="0">
              <a:buNone/>
            </a:pPr>
            <a:endParaRPr lang="cs-CZ" dirty="0" smtClean="0"/>
          </a:p>
          <a:p>
            <a:pPr marL="0" indent="0">
              <a:buNone/>
            </a:pPr>
            <a:endParaRPr lang="cs-CZ" dirty="0"/>
          </a:p>
        </p:txBody>
      </p:sp>
      <p:sp>
        <p:nvSpPr>
          <p:cNvPr id="4" name="Ovál 3"/>
          <p:cNvSpPr>
            <a:spLocks noChangeAspect="1"/>
          </p:cNvSpPr>
          <p:nvPr/>
        </p:nvSpPr>
        <p:spPr>
          <a:xfrm>
            <a:off x="540345" y="3016973"/>
            <a:ext cx="2160000" cy="2160000"/>
          </a:xfrm>
          <a:prstGeom prst="ellipse">
            <a:avLst/>
          </a:prstGeom>
          <a:solidFill>
            <a:schemeClr val="accent1">
              <a:alpha val="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663300"/>
              </a:solidFill>
            </a:endParaRPr>
          </a:p>
        </p:txBody>
      </p:sp>
      <p:cxnSp>
        <p:nvCxnSpPr>
          <p:cNvPr id="6" name="Přímá spojnice se šipkou 5"/>
          <p:cNvCxnSpPr/>
          <p:nvPr/>
        </p:nvCxnSpPr>
        <p:spPr>
          <a:xfrm>
            <a:off x="1608458" y="4145676"/>
            <a:ext cx="1872328" cy="0"/>
          </a:xfrm>
          <a:prstGeom prst="straightConnector1">
            <a:avLst/>
          </a:prstGeom>
          <a:ln w="15875">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V="1">
            <a:off x="1620345" y="2201580"/>
            <a:ext cx="0" cy="1944096"/>
          </a:xfrm>
          <a:prstGeom prst="straightConnector1">
            <a:avLst/>
          </a:prstGeom>
          <a:ln w="15875">
            <a:tailEnd type="stealth" w="lg" len="lg"/>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1608458" y="2370328"/>
            <a:ext cx="304892" cy="369332"/>
          </a:xfrm>
          <a:prstGeom prst="rect">
            <a:avLst/>
          </a:prstGeom>
          <a:noFill/>
        </p:spPr>
        <p:txBody>
          <a:bodyPr wrap="none" rtlCol="0">
            <a:spAutoFit/>
          </a:bodyPr>
          <a:lstStyle/>
          <a:p>
            <a:r>
              <a:rPr lang="cs-CZ" dirty="0">
                <a:latin typeface="Comic Sans MS" pitchFamily="66" charset="0"/>
              </a:rPr>
              <a:t>y</a:t>
            </a:r>
          </a:p>
        </p:txBody>
      </p:sp>
      <p:sp>
        <p:nvSpPr>
          <p:cNvPr id="12" name="TextovéPole 11"/>
          <p:cNvSpPr txBox="1"/>
          <p:nvPr/>
        </p:nvSpPr>
        <p:spPr>
          <a:xfrm>
            <a:off x="2987824" y="4148960"/>
            <a:ext cx="320922" cy="369332"/>
          </a:xfrm>
          <a:prstGeom prst="rect">
            <a:avLst/>
          </a:prstGeom>
          <a:noFill/>
        </p:spPr>
        <p:txBody>
          <a:bodyPr wrap="none" rtlCol="0">
            <a:spAutoFit/>
          </a:bodyPr>
          <a:lstStyle/>
          <a:p>
            <a:r>
              <a:rPr lang="cs-CZ" dirty="0" smtClean="0">
                <a:latin typeface="Comic Sans MS" pitchFamily="66" charset="0"/>
              </a:rPr>
              <a:t>x</a:t>
            </a:r>
            <a:endParaRPr lang="cs-CZ" dirty="0">
              <a:latin typeface="Comic Sans MS" pitchFamily="66" charset="0"/>
            </a:endParaRPr>
          </a:p>
        </p:txBody>
      </p:sp>
      <p:cxnSp>
        <p:nvCxnSpPr>
          <p:cNvPr id="15" name="Přímá spojnice se šipkou 14"/>
          <p:cNvCxnSpPr/>
          <p:nvPr/>
        </p:nvCxnSpPr>
        <p:spPr>
          <a:xfrm flipV="1">
            <a:off x="1646500" y="3237268"/>
            <a:ext cx="458528" cy="908408"/>
          </a:xfrm>
          <a:prstGeom prst="straightConnector1">
            <a:avLst/>
          </a:prstGeom>
          <a:ln w="22225">
            <a:solidFill>
              <a:srgbClr val="663300"/>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ovéPole 22"/>
              <p:cNvSpPr txBox="1"/>
              <p:nvPr/>
            </p:nvSpPr>
            <p:spPr>
              <a:xfrm>
                <a:off x="1722037" y="3739055"/>
                <a:ext cx="53559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sz="2000" i="1" smtClean="0">
                          <a:latin typeface="Cambria Math"/>
                          <a:ea typeface="Cambria Math"/>
                        </a:rPr>
                        <m:t>𝜔</m:t>
                      </m:r>
                      <m:r>
                        <a:rPr lang="cs-CZ" sz="2000" b="0" i="1" smtClean="0">
                          <a:latin typeface="Cambria Math"/>
                          <a:ea typeface="Cambria Math"/>
                        </a:rPr>
                        <m:t>𝑡</m:t>
                      </m:r>
                    </m:oMath>
                  </m:oMathPara>
                </a14:m>
                <a:endParaRPr lang="cs-CZ" sz="2000" dirty="0"/>
              </a:p>
            </p:txBody>
          </p:sp>
        </mc:Choice>
        <mc:Fallback xmlns="">
          <p:sp>
            <p:nvSpPr>
              <p:cNvPr id="23" name="TextovéPole 22"/>
              <p:cNvSpPr txBox="1">
                <a:spLocks noRot="1" noChangeAspect="1" noMove="1" noResize="1" noEditPoints="1" noAdjustHandles="1" noChangeArrowheads="1" noChangeShapeType="1" noTextEdit="1"/>
              </p:cNvSpPr>
              <p:nvPr/>
            </p:nvSpPr>
            <p:spPr>
              <a:xfrm>
                <a:off x="1722037" y="3739055"/>
                <a:ext cx="535595" cy="400110"/>
              </a:xfrm>
              <a:prstGeom prst="rect">
                <a:avLst/>
              </a:prstGeom>
              <a:blipFill rotWithShape="1">
                <a:blip r:embed="rId2"/>
                <a:stretch>
                  <a:fillRect/>
                </a:stretch>
              </a:blipFill>
            </p:spPr>
            <p:txBody>
              <a:bodyPr/>
              <a:lstStyle/>
              <a:p>
                <a:r>
                  <a:rPr lang="cs-CZ">
                    <a:noFill/>
                  </a:rPr>
                  <a:t> </a:t>
                </a:r>
              </a:p>
            </p:txBody>
          </p:sp>
        </mc:Fallback>
      </mc:AlternateContent>
      <p:cxnSp>
        <p:nvCxnSpPr>
          <p:cNvPr id="27" name="Přímá spojnice 26"/>
          <p:cNvCxnSpPr/>
          <p:nvPr/>
        </p:nvCxnSpPr>
        <p:spPr>
          <a:xfrm>
            <a:off x="2197318" y="3256847"/>
            <a:ext cx="0" cy="892113"/>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29" name="Přímá spojnice 28"/>
          <p:cNvCxnSpPr>
            <a:stCxn id="13" idx="2"/>
          </p:cNvCxnSpPr>
          <p:nvPr/>
        </p:nvCxnSpPr>
        <p:spPr>
          <a:xfrm flipH="1">
            <a:off x="1608458" y="3189710"/>
            <a:ext cx="467213"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ovéPole 29"/>
              <p:cNvSpPr txBox="1"/>
              <p:nvPr/>
            </p:nvSpPr>
            <p:spPr>
              <a:xfrm>
                <a:off x="782821" y="4120024"/>
                <a:ext cx="1841786" cy="707886"/>
              </a:xfrm>
              <a:prstGeom prst="rect">
                <a:avLst/>
              </a:prstGeom>
              <a:noFill/>
            </p:spPr>
            <p:txBody>
              <a:bodyPr wrap="none" rtlCol="0">
                <a:spAutoFit/>
              </a:bodyPr>
              <a:lstStyle/>
              <a:p>
                <a14:m>
                  <m:oMath xmlns:m="http://schemas.openxmlformats.org/officeDocument/2006/math">
                    <m:r>
                      <a:rPr lang="cs-CZ" sz="2000" b="0" i="1" smtClean="0">
                        <a:latin typeface="Cambria Math"/>
                      </a:rPr>
                      <m:t>   </m:t>
                    </m:r>
                    <m:r>
                      <a:rPr lang="cs-CZ" sz="2000" b="0" i="1" smtClean="0">
                        <a:latin typeface="Cambria Math"/>
                      </a:rPr>
                      <m:t>𝑥</m:t>
                    </m:r>
                    <m:r>
                      <a:rPr lang="cs-CZ" sz="2000" b="0" i="1" smtClean="0">
                        <a:latin typeface="Cambria Math"/>
                      </a:rPr>
                      <m:t>=</m:t>
                    </m:r>
                    <m:r>
                      <a:rPr lang="cs-CZ" sz="2000" b="0" i="1" smtClean="0">
                        <a:latin typeface="Cambria Math"/>
                      </a:rPr>
                      <m:t>𝑅</m:t>
                    </m:r>
                    <m:func>
                      <m:funcPr>
                        <m:ctrlPr>
                          <a:rPr lang="cs-CZ" sz="2000" b="0" i="1" smtClean="0">
                            <a:latin typeface="Cambria Math"/>
                          </a:rPr>
                        </m:ctrlPr>
                      </m:funcPr>
                      <m:fName>
                        <m:r>
                          <m:rPr>
                            <m:sty m:val="p"/>
                          </m:rPr>
                          <a:rPr lang="cs-CZ" sz="2000" b="0" i="0" smtClean="0">
                            <a:latin typeface="Cambria Math"/>
                          </a:rPr>
                          <m:t>cos</m:t>
                        </m:r>
                      </m:fName>
                      <m:e>
                        <m:r>
                          <a:rPr lang="cs-CZ" sz="2000" b="0" i="1" smtClean="0">
                            <a:latin typeface="Cambria Math"/>
                            <a:ea typeface="Cambria Math"/>
                          </a:rPr>
                          <m:t>𝜔</m:t>
                        </m:r>
                        <m:r>
                          <a:rPr lang="cs-CZ" sz="2000" b="0" i="1" smtClean="0">
                            <a:latin typeface="Cambria Math"/>
                            <a:ea typeface="Cambria Math"/>
                          </a:rPr>
                          <m:t>𝑡</m:t>
                        </m:r>
                      </m:e>
                    </m:func>
                  </m:oMath>
                </a14:m>
                <a:r>
                  <a:rPr lang="cs-CZ" sz="2000" dirty="0" smtClean="0"/>
                  <a:t> </a:t>
                </a:r>
              </a:p>
              <a:p>
                <a:r>
                  <a:rPr lang="cs-CZ" sz="2000" b="0" dirty="0" smtClean="0"/>
                  <a:t>   </a:t>
                </a:r>
                <a14:m>
                  <m:oMath xmlns:m="http://schemas.openxmlformats.org/officeDocument/2006/math">
                    <m:r>
                      <a:rPr lang="cs-CZ" sz="2000" b="0" i="1" smtClean="0">
                        <a:latin typeface="Cambria Math"/>
                      </a:rPr>
                      <m:t>𝑦</m:t>
                    </m:r>
                    <m:r>
                      <a:rPr lang="cs-CZ" sz="2000" b="0" i="1" smtClean="0">
                        <a:latin typeface="Cambria Math"/>
                      </a:rPr>
                      <m:t>=</m:t>
                    </m:r>
                    <m:r>
                      <a:rPr lang="cs-CZ" sz="2000" b="0" i="1" smtClean="0">
                        <a:latin typeface="Cambria Math"/>
                      </a:rPr>
                      <m:t>𝑅</m:t>
                    </m:r>
                    <m:func>
                      <m:funcPr>
                        <m:ctrlPr>
                          <a:rPr lang="cs-CZ" sz="2000" b="0" i="1" smtClean="0">
                            <a:latin typeface="Cambria Math"/>
                          </a:rPr>
                        </m:ctrlPr>
                      </m:funcPr>
                      <m:fName>
                        <m:r>
                          <m:rPr>
                            <m:sty m:val="p"/>
                          </m:rPr>
                          <a:rPr lang="cs-CZ" sz="2000" b="0" i="0" smtClean="0">
                            <a:latin typeface="Cambria Math"/>
                          </a:rPr>
                          <m:t>sin</m:t>
                        </m:r>
                      </m:fName>
                      <m:e>
                        <m:r>
                          <a:rPr lang="cs-CZ" sz="2000" b="0" i="1" smtClean="0">
                            <a:latin typeface="Cambria Math"/>
                            <a:ea typeface="Cambria Math"/>
                          </a:rPr>
                          <m:t>𝜔</m:t>
                        </m:r>
                        <m:r>
                          <a:rPr lang="cs-CZ" sz="2000" b="0" i="1" smtClean="0">
                            <a:latin typeface="Cambria Math"/>
                            <a:ea typeface="Cambria Math"/>
                          </a:rPr>
                          <m:t>𝑡</m:t>
                        </m:r>
                      </m:e>
                    </m:func>
                  </m:oMath>
                </a14:m>
                <a:endParaRPr lang="cs-CZ" sz="2000" dirty="0" smtClean="0"/>
              </a:p>
            </p:txBody>
          </p:sp>
        </mc:Choice>
        <mc:Fallback xmlns="">
          <p:sp>
            <p:nvSpPr>
              <p:cNvPr id="30" name="TextovéPole 29"/>
              <p:cNvSpPr txBox="1">
                <a:spLocks noRot="1" noChangeAspect="1" noMove="1" noResize="1" noEditPoints="1" noAdjustHandles="1" noChangeArrowheads="1" noChangeShapeType="1" noTextEdit="1"/>
              </p:cNvSpPr>
              <p:nvPr/>
            </p:nvSpPr>
            <p:spPr>
              <a:xfrm>
                <a:off x="782821" y="4120024"/>
                <a:ext cx="1841786" cy="707886"/>
              </a:xfrm>
              <a:prstGeom prst="rect">
                <a:avLst/>
              </a:prstGeom>
              <a:blipFill rotWithShape="1">
                <a:blip r:embed="rId3"/>
                <a:stretch>
                  <a:fillRect b="-3448"/>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2" name="TextovéPole 31"/>
              <p:cNvSpPr txBox="1"/>
              <p:nvPr/>
            </p:nvSpPr>
            <p:spPr>
              <a:xfrm>
                <a:off x="3148285" y="2264024"/>
                <a:ext cx="5832888" cy="4323299"/>
              </a:xfrm>
              <a:prstGeom prst="rect">
                <a:avLst/>
              </a:prstGeom>
              <a:noFill/>
            </p:spPr>
            <p:txBody>
              <a:bodyPr wrap="square" rtlCol="0">
                <a:spAutoFit/>
              </a:bodyPr>
              <a:lstStyle/>
              <a:p>
                <a:r>
                  <a:rPr lang="cs-CZ" sz="2400" dirty="0" smtClean="0">
                    <a:latin typeface="Comic Sans MS" pitchFamily="66" charset="0"/>
                  </a:rPr>
                  <a:t>? řešení soustavy rovnic</a:t>
                </a:r>
              </a:p>
              <a:p>
                <a:endParaRPr lang="cs-CZ" sz="2400" dirty="0">
                  <a:latin typeface="Comic Sans MS" pitchFamily="66" charset="0"/>
                </a:endParaRPr>
              </a:p>
              <a:p>
                <a14:m>
                  <m:oMath xmlns:m="http://schemas.openxmlformats.org/officeDocument/2006/math">
                    <m:r>
                      <a:rPr lang="cs-CZ" sz="2200" b="0" i="1" smtClean="0">
                        <a:latin typeface="Cambria Math"/>
                      </a:rPr>
                      <m:t>𝑚</m:t>
                    </m:r>
                    <m:acc>
                      <m:accPr>
                        <m:chr m:val="̈"/>
                        <m:ctrlPr>
                          <a:rPr lang="cs-CZ" sz="2200" b="0" i="1" smtClean="0">
                            <a:latin typeface="Cambria Math"/>
                          </a:rPr>
                        </m:ctrlPr>
                      </m:accPr>
                      <m:e>
                        <m:r>
                          <a:rPr lang="cs-CZ" sz="2200" b="0" i="1" smtClean="0">
                            <a:latin typeface="Cambria Math"/>
                          </a:rPr>
                          <m:t>𝑥</m:t>
                        </m:r>
                      </m:e>
                    </m:acc>
                  </m:oMath>
                </a14:m>
                <a:r>
                  <a:rPr lang="cs-CZ" sz="2200" dirty="0" smtClean="0">
                    <a:latin typeface="Comic Sans MS" pitchFamily="66" charset="0"/>
                  </a:rPr>
                  <a:t> </a:t>
                </a:r>
                <a14:m>
                  <m:oMath xmlns:m="http://schemas.openxmlformats.org/officeDocument/2006/math">
                    <m:r>
                      <a:rPr lang="cs-CZ" sz="2200" b="0" i="1" dirty="0" smtClean="0">
                        <a:latin typeface="Cambria Math"/>
                      </a:rPr>
                      <m:t>+ </m:t>
                    </m:r>
                    <m:r>
                      <a:rPr lang="cs-CZ" sz="2200" b="0" i="1" dirty="0" smtClean="0">
                        <a:latin typeface="Cambria Math"/>
                      </a:rPr>
                      <m:t>𝑘𝑥</m:t>
                    </m:r>
                    <m:r>
                      <a:rPr lang="cs-CZ" sz="2200" b="0" i="1" dirty="0" smtClean="0">
                        <a:latin typeface="Cambria Math"/>
                      </a:rPr>
                      <m:t>=0</m:t>
                    </m:r>
                  </m:oMath>
                </a14:m>
                <a:r>
                  <a:rPr lang="cs-CZ" sz="2200" dirty="0" smtClean="0">
                    <a:latin typeface="Comic Sans MS" pitchFamily="66" charset="0"/>
                  </a:rPr>
                  <a:t>, </a:t>
                </a:r>
                <a14:m>
                  <m:oMath xmlns:m="http://schemas.openxmlformats.org/officeDocument/2006/math">
                    <m:r>
                      <a:rPr lang="cs-CZ" sz="2200" i="1">
                        <a:latin typeface="Cambria Math"/>
                      </a:rPr>
                      <m:t>𝑚</m:t>
                    </m:r>
                    <m:acc>
                      <m:accPr>
                        <m:chr m:val="̈"/>
                        <m:ctrlPr>
                          <a:rPr lang="cs-CZ" sz="2200" i="1">
                            <a:latin typeface="Cambria Math"/>
                          </a:rPr>
                        </m:ctrlPr>
                      </m:accPr>
                      <m:e>
                        <m:r>
                          <a:rPr lang="cs-CZ" sz="2200" b="0" i="1" smtClean="0">
                            <a:latin typeface="Cambria Math"/>
                          </a:rPr>
                          <m:t>𝑦</m:t>
                        </m:r>
                      </m:e>
                    </m:acc>
                  </m:oMath>
                </a14:m>
                <a:r>
                  <a:rPr lang="cs-CZ" sz="2200" dirty="0">
                    <a:latin typeface="Comic Sans MS" pitchFamily="66" charset="0"/>
                  </a:rPr>
                  <a:t> </a:t>
                </a:r>
                <a14:m>
                  <m:oMath xmlns:m="http://schemas.openxmlformats.org/officeDocument/2006/math">
                    <m:r>
                      <a:rPr lang="cs-CZ" sz="2200" i="1" dirty="0">
                        <a:latin typeface="Cambria Math"/>
                      </a:rPr>
                      <m:t>+ </m:t>
                    </m:r>
                    <m:r>
                      <a:rPr lang="cs-CZ" sz="2200" i="1" dirty="0">
                        <a:latin typeface="Cambria Math"/>
                      </a:rPr>
                      <m:t>𝑘𝑦</m:t>
                    </m:r>
                    <m:r>
                      <a:rPr lang="cs-CZ" sz="2200" i="1" dirty="0">
                        <a:latin typeface="Cambria Math"/>
                      </a:rPr>
                      <m:t>=0</m:t>
                    </m:r>
                  </m:oMath>
                </a14:m>
                <a:r>
                  <a:rPr lang="cs-CZ" sz="2200" dirty="0" smtClean="0">
                    <a:latin typeface="Comic Sans MS" pitchFamily="66" charset="0"/>
                  </a:rPr>
                  <a:t>, </a:t>
                </a:r>
                <a14:m>
                  <m:oMath xmlns:m="http://schemas.openxmlformats.org/officeDocument/2006/math">
                    <m:acc>
                      <m:accPr>
                        <m:chr m:val="̈"/>
                        <m:ctrlPr>
                          <a:rPr lang="cs-CZ" sz="2200" i="1" smtClean="0">
                            <a:latin typeface="Cambria Math"/>
                          </a:rPr>
                        </m:ctrlPr>
                      </m:accPr>
                      <m:e>
                        <m:r>
                          <a:rPr lang="cs-CZ" sz="2200" b="0" i="1" smtClean="0">
                            <a:latin typeface="Cambria Math"/>
                          </a:rPr>
                          <m:t>𝑧</m:t>
                        </m:r>
                      </m:e>
                    </m:acc>
                    <m:r>
                      <a:rPr lang="cs-CZ" sz="2200" b="0" i="0" smtClean="0">
                        <a:latin typeface="Cambria Math"/>
                      </a:rPr>
                      <m:t>=0,</m:t>
                    </m:r>
                  </m:oMath>
                </a14:m>
                <a:endParaRPr lang="cs-CZ" sz="2200" dirty="0" smtClean="0">
                  <a:latin typeface="Comic Sans MS" pitchFamily="66" charset="0"/>
                </a:endParaRPr>
              </a:p>
              <a:p>
                <a14:m>
                  <m:oMath xmlns:m="http://schemas.openxmlformats.org/officeDocument/2006/math">
                    <m:sSup>
                      <m:sSupPr>
                        <m:ctrlPr>
                          <a:rPr lang="cs-CZ" sz="2200" i="1" smtClean="0">
                            <a:latin typeface="Cambria Math"/>
                          </a:rPr>
                        </m:ctrlPr>
                      </m:sSupPr>
                      <m:e>
                        <m:r>
                          <a:rPr lang="cs-CZ" sz="2200" i="1" smtClean="0">
                            <a:latin typeface="Cambria Math"/>
                            <a:ea typeface="Cambria Math"/>
                          </a:rPr>
                          <m:t>𝜔</m:t>
                        </m:r>
                      </m:e>
                      <m:sup>
                        <m:r>
                          <a:rPr lang="cs-CZ" sz="2200" b="0" i="1" smtClean="0">
                            <a:latin typeface="Cambria Math"/>
                          </a:rPr>
                          <m:t>2</m:t>
                        </m:r>
                      </m:sup>
                    </m:sSup>
                    <m:r>
                      <a:rPr lang="cs-CZ" sz="2200" b="0" i="1" smtClean="0">
                        <a:latin typeface="Cambria Math"/>
                      </a:rPr>
                      <m:t>=</m:t>
                    </m:r>
                    <m:f>
                      <m:fPr>
                        <m:ctrlPr>
                          <a:rPr lang="cs-CZ" sz="2200" b="0" i="1" smtClean="0">
                            <a:latin typeface="Cambria Math"/>
                          </a:rPr>
                        </m:ctrlPr>
                      </m:fPr>
                      <m:num>
                        <m:r>
                          <a:rPr lang="cs-CZ" sz="2200" b="0" i="1" smtClean="0">
                            <a:latin typeface="Cambria Math"/>
                          </a:rPr>
                          <m:t>𝑘</m:t>
                        </m:r>
                      </m:num>
                      <m:den>
                        <m:r>
                          <a:rPr lang="cs-CZ" sz="2200" b="0" i="1" smtClean="0">
                            <a:latin typeface="Cambria Math"/>
                          </a:rPr>
                          <m:t>𝑚</m:t>
                        </m:r>
                      </m:den>
                    </m:f>
                    <m:r>
                      <a:rPr lang="cs-CZ" sz="2200" b="0" i="0" smtClean="0">
                        <a:latin typeface="Cambria Math"/>
                      </a:rPr>
                      <m:t> </m:t>
                    </m:r>
                  </m:oMath>
                </a14:m>
                <a:r>
                  <a:rPr lang="cs-CZ" sz="2200" dirty="0" smtClean="0">
                    <a:latin typeface="Comic Sans MS" pitchFamily="66" charset="0"/>
                  </a:rPr>
                  <a:t>, </a:t>
                </a:r>
                <a14:m>
                  <m:oMath xmlns:m="http://schemas.openxmlformats.org/officeDocument/2006/math">
                    <m:acc>
                      <m:accPr>
                        <m:chr m:val="⃗"/>
                        <m:ctrlPr>
                          <a:rPr lang="cs-CZ" sz="2200" i="1" smtClean="0">
                            <a:latin typeface="Cambria Math"/>
                          </a:rPr>
                        </m:ctrlPr>
                      </m:accPr>
                      <m:e>
                        <m:r>
                          <a:rPr lang="cs-CZ" sz="2200" b="0" i="1" smtClean="0">
                            <a:latin typeface="Cambria Math"/>
                          </a:rPr>
                          <m:t>𝑟</m:t>
                        </m:r>
                      </m:e>
                    </m:acc>
                    <m:d>
                      <m:dPr>
                        <m:ctrlPr>
                          <a:rPr lang="cs-CZ" sz="2200" b="0" i="1" smtClean="0">
                            <a:latin typeface="Cambria Math"/>
                          </a:rPr>
                        </m:ctrlPr>
                      </m:dPr>
                      <m:e>
                        <m:r>
                          <a:rPr lang="cs-CZ" sz="2200" b="0" i="0" smtClean="0">
                            <a:latin typeface="Cambria Math"/>
                          </a:rPr>
                          <m:t>0</m:t>
                        </m:r>
                      </m:e>
                    </m:d>
                    <m:r>
                      <a:rPr lang="cs-CZ" sz="2200" b="0" i="0" smtClean="0">
                        <a:latin typeface="Cambria Math"/>
                      </a:rPr>
                      <m:t>=</m:t>
                    </m:r>
                    <m:d>
                      <m:dPr>
                        <m:ctrlPr>
                          <a:rPr lang="cs-CZ" sz="2200" b="0" i="1" smtClean="0">
                            <a:latin typeface="Cambria Math"/>
                          </a:rPr>
                        </m:ctrlPr>
                      </m:dPr>
                      <m:e>
                        <m:r>
                          <a:rPr lang="cs-CZ" sz="2200" b="0" i="1" smtClean="0">
                            <a:latin typeface="Cambria Math"/>
                          </a:rPr>
                          <m:t>𝑅</m:t>
                        </m:r>
                        <m:r>
                          <a:rPr lang="cs-CZ" sz="2200" b="0" i="0" smtClean="0">
                            <a:latin typeface="Cambria Math"/>
                          </a:rPr>
                          <m:t>,  0,  0</m:t>
                        </m:r>
                      </m:e>
                    </m:d>
                    <m:r>
                      <a:rPr lang="cs-CZ" sz="2200" b="0" i="0" smtClean="0">
                        <a:latin typeface="Cambria Math"/>
                      </a:rPr>
                      <m:t>,  </m:t>
                    </m:r>
                    <m:acc>
                      <m:accPr>
                        <m:chr m:val="⃗"/>
                        <m:ctrlPr>
                          <a:rPr lang="cs-CZ" sz="2200" b="0" i="1" smtClean="0">
                            <a:latin typeface="Cambria Math"/>
                          </a:rPr>
                        </m:ctrlPr>
                      </m:accPr>
                      <m:e>
                        <m:r>
                          <a:rPr lang="cs-CZ" sz="2200" b="0" i="1" smtClean="0">
                            <a:latin typeface="Cambria Math"/>
                          </a:rPr>
                          <m:t>𝑣</m:t>
                        </m:r>
                      </m:e>
                    </m:acc>
                    <m:d>
                      <m:dPr>
                        <m:ctrlPr>
                          <a:rPr lang="cs-CZ" sz="2200" b="0" i="1" smtClean="0">
                            <a:latin typeface="Cambria Math"/>
                          </a:rPr>
                        </m:ctrlPr>
                      </m:dPr>
                      <m:e>
                        <m:r>
                          <a:rPr lang="cs-CZ" sz="2200" b="0" i="0" smtClean="0">
                            <a:latin typeface="Cambria Math"/>
                          </a:rPr>
                          <m:t>0</m:t>
                        </m:r>
                      </m:e>
                    </m:d>
                    <m:r>
                      <a:rPr lang="cs-CZ" sz="2200" b="0" i="0" smtClean="0">
                        <a:latin typeface="Cambria Math"/>
                      </a:rPr>
                      <m:t>=(0,</m:t>
                    </m:r>
                    <m:r>
                      <a:rPr lang="cs-CZ" sz="2200" b="0" i="1" smtClean="0">
                        <a:latin typeface="Cambria Math"/>
                      </a:rPr>
                      <m:t>  </m:t>
                    </m:r>
                    <m:r>
                      <m:rPr>
                        <m:sty m:val="p"/>
                      </m:rPr>
                      <a:rPr lang="el-GR" sz="2200" b="0" i="1" smtClean="0">
                        <a:latin typeface="Cambria Math"/>
                        <a:ea typeface="Cambria Math"/>
                      </a:rPr>
                      <m:t>ω</m:t>
                    </m:r>
                    <m:r>
                      <a:rPr lang="cs-CZ" sz="2200" b="0" i="1" smtClean="0">
                        <a:latin typeface="Cambria Math"/>
                        <a:ea typeface="Cambria Math"/>
                      </a:rPr>
                      <m:t>𝑅</m:t>
                    </m:r>
                    <m:r>
                      <a:rPr lang="cs-CZ" sz="2200" b="0" i="1" smtClean="0">
                        <a:latin typeface="Cambria Math"/>
                        <a:ea typeface="Cambria Math"/>
                      </a:rPr>
                      <m:t>,  0)</m:t>
                    </m:r>
                  </m:oMath>
                </a14:m>
                <a:endParaRPr lang="cs-CZ" sz="2200" dirty="0">
                  <a:latin typeface="Comic Sans MS" pitchFamily="66" charset="0"/>
                </a:endParaRPr>
              </a:p>
              <a:p>
                <a:endParaRPr lang="cs-CZ" sz="2400" dirty="0" smtClean="0">
                  <a:latin typeface="Comic Sans MS" pitchFamily="66" charset="0"/>
                </a:endParaRPr>
              </a:p>
              <a:p>
                <a:endParaRPr lang="cs-CZ" sz="2400" dirty="0">
                  <a:latin typeface="Comic Sans MS" pitchFamily="66" charset="0"/>
                </a:endParaRPr>
              </a:p>
              <a:p>
                <a:r>
                  <a:rPr lang="cs-CZ" sz="2400" dirty="0" smtClean="0">
                    <a:latin typeface="Comic Sans MS" pitchFamily="66" charset="0"/>
                  </a:rPr>
                  <a:t>? nebo soustavy rovnic</a:t>
                </a:r>
              </a:p>
              <a:p>
                <a:endParaRPr lang="cs-CZ" sz="2400" dirty="0">
                  <a:latin typeface="Comic Sans MS" pitchFamily="66" charset="0"/>
                </a:endParaRPr>
              </a:p>
              <a:p>
                <a14:m>
                  <m:oMath xmlns:m="http://schemas.openxmlformats.org/officeDocument/2006/math">
                    <m:r>
                      <a:rPr lang="cs-CZ" sz="2200" i="1">
                        <a:latin typeface="Cambria Math"/>
                      </a:rPr>
                      <m:t>𝑚</m:t>
                    </m:r>
                    <m:acc>
                      <m:accPr>
                        <m:chr m:val="̈"/>
                        <m:ctrlPr>
                          <a:rPr lang="cs-CZ" sz="2200" i="1">
                            <a:latin typeface="Cambria Math"/>
                          </a:rPr>
                        </m:ctrlPr>
                      </m:accPr>
                      <m:e>
                        <m:r>
                          <a:rPr lang="cs-CZ" sz="2200" i="1">
                            <a:latin typeface="Cambria Math"/>
                          </a:rPr>
                          <m:t>𝑥</m:t>
                        </m:r>
                      </m:e>
                    </m:acc>
                    <m:r>
                      <a:rPr lang="cs-CZ" sz="2200" b="0" i="1" dirty="0" smtClean="0">
                        <a:latin typeface="Cambria Math"/>
                      </a:rPr>
                      <m:t>−</m:t>
                    </m:r>
                    <m:r>
                      <a:rPr lang="cs-CZ" sz="2200" b="0" i="1" dirty="0" smtClean="0">
                        <a:latin typeface="Cambria Math"/>
                      </a:rPr>
                      <m:t>𝑒𝐵</m:t>
                    </m:r>
                    <m:acc>
                      <m:accPr>
                        <m:chr m:val="̇"/>
                        <m:ctrlPr>
                          <a:rPr lang="cs-CZ" sz="2200" b="0" i="1" dirty="0" smtClean="0">
                            <a:latin typeface="Cambria Math"/>
                          </a:rPr>
                        </m:ctrlPr>
                      </m:accPr>
                      <m:e>
                        <m:r>
                          <a:rPr lang="cs-CZ" sz="2200" b="0" i="1" dirty="0" smtClean="0">
                            <a:latin typeface="Cambria Math"/>
                          </a:rPr>
                          <m:t>𝑦</m:t>
                        </m:r>
                      </m:e>
                    </m:acc>
                    <m:r>
                      <a:rPr lang="cs-CZ" sz="2200" i="1" dirty="0">
                        <a:latin typeface="Cambria Math"/>
                      </a:rPr>
                      <m:t>=0</m:t>
                    </m:r>
                  </m:oMath>
                </a14:m>
                <a:r>
                  <a:rPr lang="cs-CZ" sz="2200" dirty="0">
                    <a:latin typeface="Comic Sans MS" pitchFamily="66" charset="0"/>
                  </a:rPr>
                  <a:t>, </a:t>
                </a:r>
                <a14:m>
                  <m:oMath xmlns:m="http://schemas.openxmlformats.org/officeDocument/2006/math">
                    <m:r>
                      <a:rPr lang="cs-CZ" sz="2200" i="1">
                        <a:latin typeface="Cambria Math"/>
                      </a:rPr>
                      <m:t>𝑚</m:t>
                    </m:r>
                    <m:acc>
                      <m:accPr>
                        <m:chr m:val="̈"/>
                        <m:ctrlPr>
                          <a:rPr lang="cs-CZ" sz="2200" i="1">
                            <a:latin typeface="Cambria Math"/>
                          </a:rPr>
                        </m:ctrlPr>
                      </m:accPr>
                      <m:e>
                        <m:r>
                          <a:rPr lang="cs-CZ" sz="2200" i="1">
                            <a:latin typeface="Cambria Math"/>
                          </a:rPr>
                          <m:t>𝑦</m:t>
                        </m:r>
                      </m:e>
                    </m:acc>
                  </m:oMath>
                </a14:m>
                <a:r>
                  <a:rPr lang="cs-CZ" sz="2200" dirty="0">
                    <a:latin typeface="Comic Sans MS" pitchFamily="66" charset="0"/>
                  </a:rPr>
                  <a:t> </a:t>
                </a:r>
                <a14:m>
                  <m:oMath xmlns:m="http://schemas.openxmlformats.org/officeDocument/2006/math">
                    <m:r>
                      <a:rPr lang="cs-CZ" sz="2200" i="1" dirty="0">
                        <a:latin typeface="Cambria Math"/>
                      </a:rPr>
                      <m:t>+</m:t>
                    </m:r>
                    <m:r>
                      <a:rPr lang="cs-CZ" sz="2200" b="0" i="1" dirty="0" smtClean="0">
                        <a:latin typeface="Cambria Math"/>
                      </a:rPr>
                      <m:t> </m:t>
                    </m:r>
                    <m:r>
                      <a:rPr lang="cs-CZ" sz="2200" b="0" i="1" dirty="0" smtClean="0">
                        <a:latin typeface="Cambria Math"/>
                      </a:rPr>
                      <m:t>𝑒𝐵</m:t>
                    </m:r>
                    <m:acc>
                      <m:accPr>
                        <m:chr m:val="̇"/>
                        <m:ctrlPr>
                          <a:rPr lang="cs-CZ" sz="2200" b="0" i="1" dirty="0" smtClean="0">
                            <a:latin typeface="Cambria Math"/>
                          </a:rPr>
                        </m:ctrlPr>
                      </m:accPr>
                      <m:e>
                        <m:r>
                          <a:rPr lang="cs-CZ" sz="2200" b="0" i="1" dirty="0" smtClean="0">
                            <a:latin typeface="Cambria Math"/>
                          </a:rPr>
                          <m:t>𝑥</m:t>
                        </m:r>
                      </m:e>
                    </m:acc>
                    <m:r>
                      <a:rPr lang="cs-CZ" sz="2200" i="1" dirty="0">
                        <a:latin typeface="Cambria Math"/>
                      </a:rPr>
                      <m:t>=0</m:t>
                    </m:r>
                  </m:oMath>
                </a14:m>
                <a:r>
                  <a:rPr lang="cs-CZ" sz="2200" dirty="0">
                    <a:latin typeface="Comic Sans MS" pitchFamily="66" charset="0"/>
                  </a:rPr>
                  <a:t>, </a:t>
                </a:r>
                <a14:m>
                  <m:oMath xmlns:m="http://schemas.openxmlformats.org/officeDocument/2006/math">
                    <m:acc>
                      <m:accPr>
                        <m:chr m:val="̈"/>
                        <m:ctrlPr>
                          <a:rPr lang="cs-CZ" sz="2200" i="1">
                            <a:latin typeface="Cambria Math"/>
                          </a:rPr>
                        </m:ctrlPr>
                      </m:accPr>
                      <m:e>
                        <m:r>
                          <a:rPr lang="cs-CZ" sz="2200" i="1">
                            <a:latin typeface="Cambria Math"/>
                          </a:rPr>
                          <m:t>𝑧</m:t>
                        </m:r>
                      </m:e>
                    </m:acc>
                    <m:r>
                      <a:rPr lang="cs-CZ" sz="2200">
                        <a:latin typeface="Cambria Math"/>
                      </a:rPr>
                      <m:t>=0,</m:t>
                    </m:r>
                  </m:oMath>
                </a14:m>
                <a:endParaRPr lang="cs-CZ" sz="2200" dirty="0">
                  <a:latin typeface="Comic Sans MS" pitchFamily="66" charset="0"/>
                </a:endParaRPr>
              </a:p>
              <a:p>
                <a14:m>
                  <m:oMath xmlns:m="http://schemas.openxmlformats.org/officeDocument/2006/math">
                    <m:sSup>
                      <m:sSupPr>
                        <m:ctrlPr>
                          <a:rPr lang="cs-CZ" sz="2200" i="1">
                            <a:latin typeface="Cambria Math"/>
                          </a:rPr>
                        </m:ctrlPr>
                      </m:sSupPr>
                      <m:e>
                        <m:r>
                          <a:rPr lang="cs-CZ" sz="2200" i="1">
                            <a:latin typeface="Cambria Math"/>
                            <a:ea typeface="Cambria Math"/>
                          </a:rPr>
                          <m:t>𝜔</m:t>
                        </m:r>
                      </m:e>
                      <m:sup>
                        <m:r>
                          <a:rPr lang="cs-CZ" sz="2200" i="1">
                            <a:latin typeface="Cambria Math"/>
                          </a:rPr>
                          <m:t>2</m:t>
                        </m:r>
                      </m:sup>
                    </m:sSup>
                    <m:r>
                      <a:rPr lang="cs-CZ" sz="2200" i="1">
                        <a:latin typeface="Cambria Math"/>
                      </a:rPr>
                      <m:t>=</m:t>
                    </m:r>
                    <m:f>
                      <m:fPr>
                        <m:ctrlPr>
                          <a:rPr lang="cs-CZ" sz="2200" i="1">
                            <a:latin typeface="Cambria Math"/>
                          </a:rPr>
                        </m:ctrlPr>
                      </m:fPr>
                      <m:num>
                        <m:r>
                          <a:rPr lang="cs-CZ" sz="2200" b="0" i="1" smtClean="0">
                            <a:latin typeface="Cambria Math"/>
                          </a:rPr>
                          <m:t>𝑒𝐵</m:t>
                        </m:r>
                      </m:num>
                      <m:den>
                        <m:r>
                          <a:rPr lang="cs-CZ" sz="2200" i="1">
                            <a:latin typeface="Cambria Math"/>
                          </a:rPr>
                          <m:t>𝑚</m:t>
                        </m:r>
                      </m:den>
                    </m:f>
                    <m:r>
                      <a:rPr lang="cs-CZ" sz="2200">
                        <a:latin typeface="Cambria Math"/>
                      </a:rPr>
                      <m:t> </m:t>
                    </m:r>
                  </m:oMath>
                </a14:m>
                <a:r>
                  <a:rPr lang="cs-CZ" sz="2200" dirty="0">
                    <a:latin typeface="Comic Sans MS" pitchFamily="66" charset="0"/>
                  </a:rPr>
                  <a:t>, </a:t>
                </a:r>
                <a14:m>
                  <m:oMath xmlns:m="http://schemas.openxmlformats.org/officeDocument/2006/math">
                    <m:acc>
                      <m:accPr>
                        <m:chr m:val="⃗"/>
                        <m:ctrlPr>
                          <a:rPr lang="cs-CZ" sz="2200" i="1">
                            <a:latin typeface="Cambria Math"/>
                          </a:rPr>
                        </m:ctrlPr>
                      </m:accPr>
                      <m:e>
                        <m:r>
                          <a:rPr lang="cs-CZ" sz="2200" i="1">
                            <a:latin typeface="Cambria Math"/>
                          </a:rPr>
                          <m:t>𝑟</m:t>
                        </m:r>
                      </m:e>
                    </m:acc>
                    <m:d>
                      <m:dPr>
                        <m:ctrlPr>
                          <a:rPr lang="cs-CZ" sz="2200" i="1">
                            <a:latin typeface="Cambria Math"/>
                          </a:rPr>
                        </m:ctrlPr>
                      </m:dPr>
                      <m:e>
                        <m:r>
                          <a:rPr lang="cs-CZ" sz="2200">
                            <a:latin typeface="Cambria Math"/>
                          </a:rPr>
                          <m:t>0</m:t>
                        </m:r>
                      </m:e>
                    </m:d>
                    <m:r>
                      <a:rPr lang="cs-CZ" sz="2200">
                        <a:latin typeface="Cambria Math"/>
                      </a:rPr>
                      <m:t>=</m:t>
                    </m:r>
                    <m:d>
                      <m:dPr>
                        <m:ctrlPr>
                          <a:rPr lang="cs-CZ" sz="2200" i="1">
                            <a:latin typeface="Cambria Math"/>
                          </a:rPr>
                        </m:ctrlPr>
                      </m:dPr>
                      <m:e>
                        <m:r>
                          <a:rPr lang="cs-CZ" sz="2200" i="1">
                            <a:latin typeface="Cambria Math"/>
                          </a:rPr>
                          <m:t>𝑅</m:t>
                        </m:r>
                        <m:r>
                          <a:rPr lang="cs-CZ" sz="2200">
                            <a:latin typeface="Cambria Math"/>
                          </a:rPr>
                          <m:t>,  0,  0</m:t>
                        </m:r>
                      </m:e>
                    </m:d>
                    <m:r>
                      <a:rPr lang="cs-CZ" sz="2200">
                        <a:latin typeface="Cambria Math"/>
                      </a:rPr>
                      <m:t>,  </m:t>
                    </m:r>
                    <m:acc>
                      <m:accPr>
                        <m:chr m:val="⃗"/>
                        <m:ctrlPr>
                          <a:rPr lang="cs-CZ" sz="2200" i="1">
                            <a:latin typeface="Cambria Math"/>
                          </a:rPr>
                        </m:ctrlPr>
                      </m:accPr>
                      <m:e>
                        <m:r>
                          <a:rPr lang="cs-CZ" sz="2200" i="1">
                            <a:latin typeface="Cambria Math"/>
                          </a:rPr>
                          <m:t>𝑣</m:t>
                        </m:r>
                      </m:e>
                    </m:acc>
                    <m:d>
                      <m:dPr>
                        <m:ctrlPr>
                          <a:rPr lang="cs-CZ" sz="2200" i="1">
                            <a:latin typeface="Cambria Math"/>
                          </a:rPr>
                        </m:ctrlPr>
                      </m:dPr>
                      <m:e>
                        <m:r>
                          <a:rPr lang="cs-CZ" sz="2200">
                            <a:latin typeface="Cambria Math"/>
                          </a:rPr>
                          <m:t>0</m:t>
                        </m:r>
                      </m:e>
                    </m:d>
                    <m:r>
                      <a:rPr lang="cs-CZ" sz="2200">
                        <a:latin typeface="Cambria Math"/>
                      </a:rPr>
                      <m:t>=(0,</m:t>
                    </m:r>
                    <m:r>
                      <a:rPr lang="cs-CZ" sz="2200" i="1">
                        <a:latin typeface="Cambria Math"/>
                      </a:rPr>
                      <m:t>  </m:t>
                    </m:r>
                    <m:r>
                      <m:rPr>
                        <m:sty m:val="p"/>
                      </m:rPr>
                      <a:rPr lang="el-GR" sz="2200" i="1">
                        <a:latin typeface="Cambria Math"/>
                        <a:ea typeface="Cambria Math"/>
                      </a:rPr>
                      <m:t>ω</m:t>
                    </m:r>
                    <m:r>
                      <a:rPr lang="cs-CZ" sz="2200" i="1">
                        <a:latin typeface="Cambria Math"/>
                        <a:ea typeface="Cambria Math"/>
                      </a:rPr>
                      <m:t>𝑅</m:t>
                    </m:r>
                    <m:r>
                      <a:rPr lang="cs-CZ" sz="2200" i="1">
                        <a:latin typeface="Cambria Math"/>
                        <a:ea typeface="Cambria Math"/>
                      </a:rPr>
                      <m:t>,  0)</m:t>
                    </m:r>
                  </m:oMath>
                </a14:m>
                <a:endParaRPr lang="cs-CZ" sz="2200" dirty="0">
                  <a:latin typeface="Comic Sans MS" pitchFamily="66" charset="0"/>
                </a:endParaRPr>
              </a:p>
              <a:p>
                <a:endParaRPr lang="cs-CZ" sz="2400" dirty="0">
                  <a:latin typeface="Comic Sans MS" pitchFamily="66" charset="0"/>
                </a:endParaRPr>
              </a:p>
            </p:txBody>
          </p:sp>
        </mc:Choice>
        <mc:Fallback xmlns="">
          <p:sp>
            <p:nvSpPr>
              <p:cNvPr id="32" name="TextovéPole 31"/>
              <p:cNvSpPr txBox="1">
                <a:spLocks noRot="1" noChangeAspect="1" noMove="1" noResize="1" noEditPoints="1" noAdjustHandles="1" noChangeArrowheads="1" noChangeShapeType="1" noTextEdit="1"/>
              </p:cNvSpPr>
              <p:nvPr/>
            </p:nvSpPr>
            <p:spPr>
              <a:xfrm>
                <a:off x="3148285" y="2264024"/>
                <a:ext cx="5832888" cy="4323299"/>
              </a:xfrm>
              <a:prstGeom prst="rect">
                <a:avLst/>
              </a:prstGeom>
              <a:blipFill rotWithShape="1">
                <a:blip r:embed="rId4"/>
                <a:stretch>
                  <a:fillRect l="-1567" t="-1127"/>
                </a:stretch>
              </a:blipFill>
            </p:spPr>
            <p:txBody>
              <a:bodyPr/>
              <a:lstStyle/>
              <a:p>
                <a:r>
                  <a:rPr lang="cs-CZ">
                    <a:noFill/>
                  </a:rPr>
                  <a:t> </a:t>
                </a:r>
              </a:p>
            </p:txBody>
          </p:sp>
        </mc:Fallback>
      </mc:AlternateContent>
      <p:sp>
        <p:nvSpPr>
          <p:cNvPr id="13" name="Ovál 12"/>
          <p:cNvSpPr>
            <a:spLocks noChangeAspect="1"/>
          </p:cNvSpPr>
          <p:nvPr/>
        </p:nvSpPr>
        <p:spPr>
          <a:xfrm>
            <a:off x="2075671" y="3099710"/>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82849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980728"/>
            <a:ext cx="7772400" cy="5400600"/>
          </a:xfrm>
          <a:noFill/>
        </p:spPr>
        <p:txBody>
          <a:bodyPr>
            <a:normAutofit/>
          </a:bodyPr>
          <a:lstStyle/>
          <a:p>
            <a:r>
              <a:rPr lang="cs-CZ" sz="7200" b="1" dirty="0" smtClean="0">
                <a:solidFill>
                  <a:srgbClr val="E60000"/>
                </a:solidFill>
                <a:latin typeface="Comic Sans MS" pitchFamily="66" charset="0"/>
              </a:rPr>
              <a:t>Síly,</a:t>
            </a:r>
            <a:br>
              <a:rPr lang="cs-CZ" sz="7200" b="1" dirty="0" smtClean="0">
                <a:solidFill>
                  <a:srgbClr val="E60000"/>
                </a:solidFill>
                <a:latin typeface="Comic Sans MS" pitchFamily="66" charset="0"/>
              </a:rPr>
            </a:br>
            <a:r>
              <a:rPr lang="cs-CZ" sz="7200" b="1" dirty="0" smtClean="0">
                <a:solidFill>
                  <a:srgbClr val="E60000"/>
                </a:solidFill>
                <a:latin typeface="Comic Sans MS" pitchFamily="66" charset="0"/>
              </a:rPr>
              <a:t>skládání sil</a:t>
            </a:r>
            <a:endParaRPr lang="cs-CZ" sz="7200" b="1" dirty="0">
              <a:solidFill>
                <a:srgbClr val="E60000"/>
              </a:solidFill>
              <a:latin typeface="Comic Sans MS" pitchFamily="66" charset="0"/>
            </a:endParaRPr>
          </a:p>
        </p:txBody>
      </p:sp>
    </p:spTree>
    <p:extLst>
      <p:ext uri="{BB962C8B-B14F-4D97-AF65-F5344CB8AC3E}">
        <p14:creationId xmlns:p14="http://schemas.microsoft.com/office/powerpoint/2010/main" val="3270882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936104"/>
          </a:xfrm>
        </p:spPr>
        <p:txBody>
          <a:bodyPr>
            <a:normAutofit/>
          </a:bodyPr>
          <a:lstStyle/>
          <a:p>
            <a:r>
              <a:rPr lang="cs-CZ" b="1" dirty="0">
                <a:solidFill>
                  <a:srgbClr val="E60000"/>
                </a:solidFill>
                <a:latin typeface="Comic Sans MS" pitchFamily="66" charset="0"/>
              </a:rPr>
              <a:t>Gymnaziální </a:t>
            </a:r>
            <a:r>
              <a:rPr lang="cs-CZ" b="1" dirty="0" smtClean="0">
                <a:solidFill>
                  <a:srgbClr val="E60000"/>
                </a:solidFill>
                <a:latin typeface="Comic Sans MS" pitchFamily="66" charset="0"/>
              </a:rPr>
              <a:t>učebnice – I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301824" y="1468264"/>
            <a:ext cx="8496944" cy="4752528"/>
          </a:xfrm>
        </p:spPr>
        <p:txBody>
          <a:bodyPr>
            <a:normAutofit/>
          </a:bodyPr>
          <a:lstStyle/>
          <a:p>
            <a:pPr marL="0" indent="0">
              <a:buNone/>
            </a:pPr>
            <a:endParaRPr lang="cs-CZ" sz="2400" dirty="0" smtClean="0">
              <a:latin typeface="Comic Sans MS" pitchFamily="66" charset="0"/>
            </a:endParaRPr>
          </a:p>
          <a:p>
            <a:pPr marL="0" indent="0">
              <a:buNone/>
            </a:pPr>
            <a:endParaRPr lang="cs-CZ" sz="2400" dirty="0">
              <a:latin typeface="Comic Sans MS" pitchFamily="66" charset="0"/>
            </a:endParaRPr>
          </a:p>
          <a:p>
            <a:pPr marL="0" indent="0">
              <a:buNone/>
            </a:pPr>
            <a:endParaRPr lang="cs-CZ" sz="2400" dirty="0" smtClean="0">
              <a:latin typeface="Comic Sans MS" pitchFamily="66" charset="0"/>
            </a:endParaRPr>
          </a:p>
          <a:p>
            <a:pPr marL="0" indent="0">
              <a:buNone/>
            </a:pPr>
            <a:endParaRPr lang="cs-CZ" sz="2400" dirty="0">
              <a:latin typeface="Comic Sans MS" pitchFamily="66" charset="0"/>
            </a:endParaRPr>
          </a:p>
          <a:p>
            <a:pPr marL="0" indent="0">
              <a:buNone/>
            </a:pPr>
            <a:endParaRPr lang="cs-CZ" sz="2400" dirty="0" smtClean="0">
              <a:latin typeface="Comic Sans MS" pitchFamily="66" charset="0"/>
            </a:endParaRPr>
          </a:p>
          <a:p>
            <a:pPr marL="0" indent="0">
              <a:buNone/>
            </a:pPr>
            <a:endParaRPr lang="cs-CZ" sz="2400" dirty="0">
              <a:latin typeface="Comic Sans MS" pitchFamily="66" charset="0"/>
            </a:endParaRPr>
          </a:p>
          <a:p>
            <a:r>
              <a:rPr lang="cs-CZ" sz="2400" dirty="0" smtClean="0">
                <a:latin typeface="Comic Sans MS" pitchFamily="66" charset="0"/>
              </a:rPr>
              <a:t>Vlákno působí </a:t>
            </a:r>
            <a:r>
              <a:rPr lang="cs-CZ" sz="2400" dirty="0">
                <a:latin typeface="Comic Sans MS" pitchFamily="66" charset="0"/>
              </a:rPr>
              <a:t>n</a:t>
            </a:r>
            <a:r>
              <a:rPr lang="cs-CZ" sz="2400" dirty="0" smtClean="0">
                <a:latin typeface="Comic Sans MS" pitchFamily="66" charset="0"/>
              </a:rPr>
              <a:t>a kvádr silou    . Uvedeme-li kvádr do pohybu, působí proti směru pohybu třecí síla      . Kvádr působí na podložku tlakovou silou       kolmou k podložce.</a:t>
            </a:r>
            <a:endParaRPr lang="cs-CZ" sz="2600" dirty="0" smtClean="0">
              <a:latin typeface="Comic Sans MS" pitchFamily="66" charset="0"/>
            </a:endParaRPr>
          </a:p>
          <a:p>
            <a:endParaRPr lang="cs-CZ" sz="2600" dirty="0" smtClean="0">
              <a:latin typeface="Comic Sans MS" pitchFamily="66" charset="0"/>
            </a:endParaRPr>
          </a:p>
          <a:p>
            <a:endParaRPr lang="cs-CZ" dirty="0" smtClean="0"/>
          </a:p>
          <a:p>
            <a:endParaRPr lang="cs-CZ" dirty="0"/>
          </a:p>
        </p:txBody>
      </p:sp>
      <p:sp>
        <p:nvSpPr>
          <p:cNvPr id="4" name="Obdélník 3"/>
          <p:cNvSpPr/>
          <p:nvPr/>
        </p:nvSpPr>
        <p:spPr>
          <a:xfrm>
            <a:off x="1979711" y="2636832"/>
            <a:ext cx="453650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p:cNvCxnSpPr/>
          <p:nvPr/>
        </p:nvCxnSpPr>
        <p:spPr>
          <a:xfrm>
            <a:off x="6490804" y="2816184"/>
            <a:ext cx="0" cy="4680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3635896" y="1978219"/>
            <a:ext cx="914400" cy="64807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Rovnoramenný trojúhelník 12"/>
          <p:cNvSpPr/>
          <p:nvPr/>
        </p:nvSpPr>
        <p:spPr>
          <a:xfrm rot="5400000">
            <a:off x="6743530" y="2396200"/>
            <a:ext cx="216027" cy="720080"/>
          </a:xfrm>
          <a:prstGeom prst="triangle">
            <a:avLst>
              <a:gd name="adj" fmla="val 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vál 13"/>
          <p:cNvSpPr>
            <a:spLocks noChangeAspect="1"/>
          </p:cNvSpPr>
          <p:nvPr/>
        </p:nvSpPr>
        <p:spPr>
          <a:xfrm>
            <a:off x="6851543" y="2330210"/>
            <a:ext cx="720000" cy="72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16"/>
          <p:cNvCxnSpPr/>
          <p:nvPr/>
        </p:nvCxnSpPr>
        <p:spPr>
          <a:xfrm flipH="1">
            <a:off x="4550255" y="2339208"/>
            <a:ext cx="2661288" cy="0"/>
          </a:xfrm>
          <a:prstGeom prst="line">
            <a:avLst/>
          </a:prstGeom>
          <a:ln w="15875">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H="1">
            <a:off x="7571584" y="2626291"/>
            <a:ext cx="1" cy="1044156"/>
          </a:xfrm>
          <a:prstGeom prst="line">
            <a:avLst/>
          </a:prstGeom>
          <a:ln w="15875">
            <a:solidFill>
              <a:srgbClr val="663300"/>
            </a:solidFill>
          </a:ln>
        </p:spPr>
        <p:style>
          <a:lnRef idx="1">
            <a:schemeClr val="accent1"/>
          </a:lnRef>
          <a:fillRef idx="0">
            <a:schemeClr val="accent1"/>
          </a:fillRef>
          <a:effectRef idx="0">
            <a:schemeClr val="accent1"/>
          </a:effectRef>
          <a:fontRef idx="minor">
            <a:schemeClr val="tx1"/>
          </a:fontRef>
        </p:style>
      </p:cxnSp>
      <p:sp>
        <p:nvSpPr>
          <p:cNvPr id="22" name="Obdélník 21"/>
          <p:cNvSpPr>
            <a:spLocks noChangeAspect="1"/>
          </p:cNvSpPr>
          <p:nvPr/>
        </p:nvSpPr>
        <p:spPr>
          <a:xfrm>
            <a:off x="7427585" y="3148369"/>
            <a:ext cx="288000" cy="288000"/>
          </a:xfrm>
          <a:prstGeom prst="rect">
            <a:avLst/>
          </a:prstGeom>
          <a:solidFill>
            <a:srgbClr val="9797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bdélník 22"/>
          <p:cNvSpPr>
            <a:spLocks noChangeAspect="1"/>
          </p:cNvSpPr>
          <p:nvPr/>
        </p:nvSpPr>
        <p:spPr>
          <a:xfrm>
            <a:off x="7427584" y="3630251"/>
            <a:ext cx="288000" cy="288000"/>
          </a:xfrm>
          <a:prstGeom prst="rect">
            <a:avLst/>
          </a:prstGeom>
          <a:solidFill>
            <a:srgbClr val="9797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0" name="Přímá spojnice se šipkou 29"/>
          <p:cNvCxnSpPr>
            <a:stCxn id="11" idx="3"/>
          </p:cNvCxnSpPr>
          <p:nvPr/>
        </p:nvCxnSpPr>
        <p:spPr>
          <a:xfrm>
            <a:off x="4550296" y="2302255"/>
            <a:ext cx="1224296" cy="0"/>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p:nvPr/>
        </p:nvCxnSpPr>
        <p:spPr>
          <a:xfrm flipH="1">
            <a:off x="2987824" y="2609342"/>
            <a:ext cx="1119854" cy="0"/>
          </a:xfrm>
          <a:prstGeom prst="straightConnector1">
            <a:avLst/>
          </a:prstGeom>
          <a:ln w="44450">
            <a:solidFill>
              <a:srgbClr val="3333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p:nvPr/>
        </p:nvCxnSpPr>
        <p:spPr>
          <a:xfrm>
            <a:off x="3747638" y="1781662"/>
            <a:ext cx="720080" cy="0"/>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Přímá spojnice se šipkou 38"/>
          <p:cNvCxnSpPr/>
          <p:nvPr/>
        </p:nvCxnSpPr>
        <p:spPr>
          <a:xfrm>
            <a:off x="4107813" y="2339208"/>
            <a:ext cx="0" cy="1422178"/>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ovéPole 40"/>
              <p:cNvSpPr txBox="1"/>
              <p:nvPr/>
            </p:nvSpPr>
            <p:spPr>
              <a:xfrm>
                <a:off x="4709538" y="1781662"/>
                <a:ext cx="450573" cy="472052"/>
              </a:xfrm>
              <a:prstGeom prst="rect">
                <a:avLst/>
              </a:prstGeom>
              <a:noFill/>
            </p:spPr>
            <p:txBody>
              <a:bodyPr wrap="none" rtlCol="0">
                <a:spAutoFit/>
              </a:bodyPr>
              <a:lstStyle/>
              <a:p>
                <a14:m>
                  <m:oMath xmlns:m="http://schemas.openxmlformats.org/officeDocument/2006/math">
                    <m:acc>
                      <m:accPr>
                        <m:chr m:val="⃗"/>
                        <m:ctrlPr>
                          <a:rPr lang="cs-CZ" sz="2200" i="1" smtClean="0">
                            <a:latin typeface="Cambria Math"/>
                          </a:rPr>
                        </m:ctrlPr>
                      </m:accPr>
                      <m:e>
                        <m:r>
                          <a:rPr lang="cs-CZ" sz="2200" b="0" i="1" smtClean="0">
                            <a:latin typeface="Cambria Math"/>
                          </a:rPr>
                          <m:t>𝐹</m:t>
                        </m:r>
                      </m:e>
                    </m:acc>
                  </m:oMath>
                </a14:m>
                <a:r>
                  <a:rPr lang="cs-CZ" sz="2200" dirty="0" smtClean="0"/>
                  <a:t>´</a:t>
                </a:r>
                <a:endParaRPr lang="cs-CZ" sz="2200" dirty="0"/>
              </a:p>
            </p:txBody>
          </p:sp>
        </mc:Choice>
        <mc:Fallback xmlns="">
          <p:sp>
            <p:nvSpPr>
              <p:cNvPr id="41" name="TextovéPole 40"/>
              <p:cNvSpPr txBox="1">
                <a:spLocks noRot="1" noChangeAspect="1" noMove="1" noResize="1" noEditPoints="1" noAdjustHandles="1" noChangeArrowheads="1" noChangeShapeType="1" noTextEdit="1"/>
              </p:cNvSpPr>
              <p:nvPr/>
            </p:nvSpPr>
            <p:spPr>
              <a:xfrm>
                <a:off x="4709538" y="1781662"/>
                <a:ext cx="450573" cy="472052"/>
              </a:xfrm>
              <a:prstGeom prst="rect">
                <a:avLst/>
              </a:prstGeom>
              <a:blipFill rotWithShape="1">
                <a:blip r:embed="rId2"/>
                <a:stretch>
                  <a:fillRect l="-1370" t="-16667" r="-21918" b="-2435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2" name="TextovéPole 41"/>
              <p:cNvSpPr txBox="1"/>
              <p:nvPr/>
            </p:nvSpPr>
            <p:spPr>
              <a:xfrm>
                <a:off x="4145124" y="3094660"/>
                <a:ext cx="515141" cy="472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200" i="1" smtClean="0">
                              <a:latin typeface="Cambria Math"/>
                            </a:rPr>
                          </m:ctrlPr>
                        </m:sSubPr>
                        <m:e>
                          <m:acc>
                            <m:accPr>
                              <m:chr m:val="⃗"/>
                              <m:ctrlPr>
                                <a:rPr lang="cs-CZ" sz="2200" i="1">
                                  <a:latin typeface="Cambria Math"/>
                                </a:rPr>
                              </m:ctrlPr>
                            </m:accPr>
                            <m:e>
                              <m:r>
                                <a:rPr lang="cs-CZ" sz="2200" i="1">
                                  <a:latin typeface="Cambria Math"/>
                                </a:rPr>
                                <m:t>𝐹</m:t>
                              </m:r>
                            </m:e>
                          </m:acc>
                        </m:e>
                        <m:sub>
                          <m:r>
                            <a:rPr lang="cs-CZ" sz="2200" b="0" i="1" smtClean="0">
                              <a:latin typeface="Cambria Math"/>
                            </a:rPr>
                            <m:t>𝑛</m:t>
                          </m:r>
                        </m:sub>
                      </m:sSub>
                    </m:oMath>
                  </m:oMathPara>
                </a14:m>
                <a:endParaRPr lang="cs-CZ" sz="2200" dirty="0"/>
              </a:p>
            </p:txBody>
          </p:sp>
        </mc:Choice>
        <mc:Fallback xmlns="">
          <p:sp>
            <p:nvSpPr>
              <p:cNvPr id="42" name="TextovéPole 41"/>
              <p:cNvSpPr txBox="1">
                <a:spLocks noRot="1" noChangeAspect="1" noMove="1" noResize="1" noEditPoints="1" noAdjustHandles="1" noChangeArrowheads="1" noChangeShapeType="1" noTextEdit="1"/>
              </p:cNvSpPr>
              <p:nvPr/>
            </p:nvSpPr>
            <p:spPr>
              <a:xfrm>
                <a:off x="4145124" y="3094660"/>
                <a:ext cx="515141" cy="472052"/>
              </a:xfrm>
              <a:prstGeom prst="rect">
                <a:avLst/>
              </a:prstGeom>
              <a:blipFill rotWithShape="1">
                <a:blip r:embed="rId3"/>
                <a:stretch>
                  <a:fillRect t="-16883" r="-250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3" name="TextovéPole 42"/>
              <p:cNvSpPr txBox="1"/>
              <p:nvPr/>
            </p:nvSpPr>
            <p:spPr>
              <a:xfrm>
                <a:off x="2869277" y="2066229"/>
                <a:ext cx="499689" cy="472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200" i="1" smtClean="0">
                              <a:latin typeface="Cambria Math"/>
                            </a:rPr>
                          </m:ctrlPr>
                        </m:sSubPr>
                        <m:e>
                          <m:acc>
                            <m:accPr>
                              <m:chr m:val="⃗"/>
                              <m:ctrlPr>
                                <a:rPr lang="cs-CZ" sz="2200" i="1">
                                  <a:latin typeface="Cambria Math"/>
                                </a:rPr>
                              </m:ctrlPr>
                            </m:accPr>
                            <m:e>
                              <m:r>
                                <a:rPr lang="cs-CZ" sz="2200" i="1">
                                  <a:latin typeface="Cambria Math"/>
                                </a:rPr>
                                <m:t>𝐹</m:t>
                              </m:r>
                            </m:e>
                          </m:acc>
                        </m:e>
                        <m:sub>
                          <m:r>
                            <a:rPr lang="cs-CZ" sz="2200" b="0" i="1" smtClean="0">
                              <a:latin typeface="Cambria Math"/>
                            </a:rPr>
                            <m:t>𝑡</m:t>
                          </m:r>
                        </m:sub>
                      </m:sSub>
                    </m:oMath>
                  </m:oMathPara>
                </a14:m>
                <a:endParaRPr lang="cs-CZ" sz="2200" dirty="0"/>
              </a:p>
            </p:txBody>
          </p:sp>
        </mc:Choice>
        <mc:Fallback xmlns="">
          <p:sp>
            <p:nvSpPr>
              <p:cNvPr id="43" name="TextovéPole 42"/>
              <p:cNvSpPr txBox="1">
                <a:spLocks noRot="1" noChangeAspect="1" noMove="1" noResize="1" noEditPoints="1" noAdjustHandles="1" noChangeArrowheads="1" noChangeShapeType="1" noTextEdit="1"/>
              </p:cNvSpPr>
              <p:nvPr/>
            </p:nvSpPr>
            <p:spPr>
              <a:xfrm>
                <a:off x="2869277" y="2066229"/>
                <a:ext cx="499689" cy="472052"/>
              </a:xfrm>
              <a:prstGeom prst="rect">
                <a:avLst/>
              </a:prstGeom>
              <a:blipFill rotWithShape="1">
                <a:blip r:embed="rId4"/>
                <a:stretch>
                  <a:fillRect t="-16883" r="-2561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4" name="TextovéPole 43"/>
              <p:cNvSpPr txBox="1"/>
              <p:nvPr/>
            </p:nvSpPr>
            <p:spPr>
              <a:xfrm>
                <a:off x="3283532" y="1518354"/>
                <a:ext cx="410946"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sz="2200" i="1" smtClean="0">
                              <a:latin typeface="Cambria Math"/>
                            </a:rPr>
                          </m:ctrlPr>
                        </m:accPr>
                        <m:e>
                          <m:r>
                            <a:rPr lang="cs-CZ" sz="2200" b="0" i="1" smtClean="0">
                              <a:latin typeface="Cambria Math"/>
                            </a:rPr>
                            <m:t>𝑣</m:t>
                          </m:r>
                        </m:e>
                      </m:acc>
                    </m:oMath>
                  </m:oMathPara>
                </a14:m>
                <a:endParaRPr lang="cs-CZ" sz="2200" dirty="0"/>
              </a:p>
            </p:txBody>
          </p:sp>
        </mc:Choice>
        <mc:Fallback xmlns="">
          <p:sp>
            <p:nvSpPr>
              <p:cNvPr id="44" name="TextovéPole 43"/>
              <p:cNvSpPr txBox="1">
                <a:spLocks noRot="1" noChangeAspect="1" noMove="1" noResize="1" noEditPoints="1" noAdjustHandles="1" noChangeArrowheads="1" noChangeShapeType="1" noTextEdit="1"/>
              </p:cNvSpPr>
              <p:nvPr/>
            </p:nvSpPr>
            <p:spPr>
              <a:xfrm>
                <a:off x="3283532" y="1518354"/>
                <a:ext cx="410946" cy="430887"/>
              </a:xfrm>
              <a:prstGeom prst="rect">
                <a:avLst/>
              </a:prstGeom>
              <a:blipFill rotWithShape="1">
                <a:blip r:embed="rId5"/>
                <a:stretch>
                  <a:fillRect t="-15493" r="-2537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5" name="TextovéPole 44"/>
              <p:cNvSpPr txBox="1"/>
              <p:nvPr/>
            </p:nvSpPr>
            <p:spPr>
              <a:xfrm>
                <a:off x="4660265" y="4068008"/>
                <a:ext cx="560644" cy="506421"/>
              </a:xfrm>
              <a:prstGeom prst="rect">
                <a:avLst/>
              </a:prstGeom>
              <a:noFill/>
            </p:spPr>
            <p:txBody>
              <a:bodyPr wrap="square" rtlCol="0">
                <a:spAutoFit/>
              </a:bodyPr>
              <a:lstStyle/>
              <a:p>
                <a14:m>
                  <m:oMath xmlns:m="http://schemas.openxmlformats.org/officeDocument/2006/math">
                    <m:acc>
                      <m:accPr>
                        <m:chr m:val="⃗"/>
                        <m:ctrlPr>
                          <a:rPr lang="cs-CZ" sz="2400" i="1" smtClean="0">
                            <a:latin typeface="Cambria Math"/>
                          </a:rPr>
                        </m:ctrlPr>
                      </m:accPr>
                      <m:e>
                        <m:r>
                          <a:rPr lang="cs-CZ" sz="2400" b="0" i="1" smtClean="0">
                            <a:latin typeface="Cambria Math"/>
                          </a:rPr>
                          <m:t>𝐹</m:t>
                        </m:r>
                      </m:e>
                    </m:acc>
                  </m:oMath>
                </a14:m>
                <a:r>
                  <a:rPr lang="cs-CZ" sz="2400" dirty="0" smtClean="0">
                    <a:latin typeface="Comic Sans MS" pitchFamily="66" charset="0"/>
                  </a:rPr>
                  <a:t>´</a:t>
                </a:r>
                <a:endParaRPr lang="cs-CZ" sz="2400" dirty="0">
                  <a:latin typeface="Comic Sans MS" pitchFamily="66" charset="0"/>
                </a:endParaRPr>
              </a:p>
            </p:txBody>
          </p:sp>
        </mc:Choice>
        <mc:Fallback xmlns="">
          <p:sp>
            <p:nvSpPr>
              <p:cNvPr id="45" name="TextovéPole 44"/>
              <p:cNvSpPr txBox="1">
                <a:spLocks noRot="1" noChangeAspect="1" noMove="1" noResize="1" noEditPoints="1" noAdjustHandles="1" noChangeArrowheads="1" noChangeShapeType="1" noTextEdit="1"/>
              </p:cNvSpPr>
              <p:nvPr/>
            </p:nvSpPr>
            <p:spPr>
              <a:xfrm>
                <a:off x="4660265" y="4068008"/>
                <a:ext cx="560644" cy="506421"/>
              </a:xfrm>
              <a:prstGeom prst="rect">
                <a:avLst/>
              </a:prstGeom>
              <a:blipFill rotWithShape="1">
                <a:blip r:embed="rId6"/>
                <a:stretch>
                  <a:fillRect r="-15217" b="-27711"/>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6" name="TextovéPole 45"/>
              <p:cNvSpPr txBox="1"/>
              <p:nvPr/>
            </p:nvSpPr>
            <p:spPr>
              <a:xfrm>
                <a:off x="7091604" y="4396245"/>
                <a:ext cx="548099" cy="506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400" i="1" smtClean="0">
                              <a:latin typeface="Cambria Math"/>
                            </a:rPr>
                          </m:ctrlPr>
                        </m:sSubPr>
                        <m:e>
                          <m:acc>
                            <m:accPr>
                              <m:chr m:val="⃗"/>
                              <m:ctrlPr>
                                <a:rPr lang="cs-CZ" sz="2400" i="1">
                                  <a:latin typeface="Cambria Math"/>
                                </a:rPr>
                              </m:ctrlPr>
                            </m:accPr>
                            <m:e>
                              <m:r>
                                <a:rPr lang="cs-CZ" sz="2400" i="1">
                                  <a:latin typeface="Cambria Math"/>
                                </a:rPr>
                                <m:t>𝐹</m:t>
                              </m:r>
                            </m:e>
                          </m:acc>
                        </m:e>
                        <m:sub>
                          <m:r>
                            <a:rPr lang="cs-CZ" sz="2400" b="0" i="1" smtClean="0">
                              <a:latin typeface="Cambria Math"/>
                            </a:rPr>
                            <m:t>𝑡</m:t>
                          </m:r>
                        </m:sub>
                      </m:sSub>
                    </m:oMath>
                  </m:oMathPara>
                </a14:m>
                <a:endParaRPr lang="cs-CZ" sz="2400" dirty="0">
                  <a:latin typeface="Comic Sans MS" pitchFamily="66" charset="0"/>
                </a:endParaRPr>
              </a:p>
            </p:txBody>
          </p:sp>
        </mc:Choice>
        <mc:Fallback xmlns="">
          <p:sp>
            <p:nvSpPr>
              <p:cNvPr id="46" name="TextovéPole 45"/>
              <p:cNvSpPr txBox="1">
                <a:spLocks noRot="1" noChangeAspect="1" noMove="1" noResize="1" noEditPoints="1" noAdjustHandles="1" noChangeArrowheads="1" noChangeShapeType="1" noTextEdit="1"/>
              </p:cNvSpPr>
              <p:nvPr/>
            </p:nvSpPr>
            <p:spPr>
              <a:xfrm>
                <a:off x="7091604" y="4396245"/>
                <a:ext cx="548099" cy="506421"/>
              </a:xfrm>
              <a:prstGeom prst="rect">
                <a:avLst/>
              </a:prstGeom>
              <a:blipFill rotWithShape="1">
                <a:blip r:embed="rId7"/>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8" name="TextovéPole 47"/>
              <p:cNvSpPr txBox="1"/>
              <p:nvPr/>
            </p:nvSpPr>
            <p:spPr>
              <a:xfrm>
                <a:off x="5502819" y="4797152"/>
                <a:ext cx="543546" cy="506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400" i="1" smtClean="0">
                              <a:latin typeface="Cambria Math"/>
                            </a:rPr>
                          </m:ctrlPr>
                        </m:sSubPr>
                        <m:e>
                          <m:acc>
                            <m:accPr>
                              <m:chr m:val="⃗"/>
                              <m:ctrlPr>
                                <a:rPr lang="cs-CZ" sz="2400" i="1">
                                  <a:latin typeface="Cambria Math"/>
                                </a:rPr>
                              </m:ctrlPr>
                            </m:accPr>
                            <m:e>
                              <m:r>
                                <a:rPr lang="cs-CZ" sz="2400" i="1">
                                  <a:latin typeface="Cambria Math"/>
                                </a:rPr>
                                <m:t>𝐹</m:t>
                              </m:r>
                            </m:e>
                          </m:acc>
                        </m:e>
                        <m:sub>
                          <m:r>
                            <a:rPr lang="cs-CZ" sz="2400" b="0" i="1" smtClean="0">
                              <a:latin typeface="Cambria Math"/>
                            </a:rPr>
                            <m:t>𝑛</m:t>
                          </m:r>
                        </m:sub>
                      </m:sSub>
                    </m:oMath>
                  </m:oMathPara>
                </a14:m>
                <a:endParaRPr lang="cs-CZ" sz="2400" dirty="0"/>
              </a:p>
            </p:txBody>
          </p:sp>
        </mc:Choice>
        <mc:Fallback xmlns="">
          <p:sp>
            <p:nvSpPr>
              <p:cNvPr id="48" name="TextovéPole 47"/>
              <p:cNvSpPr txBox="1">
                <a:spLocks noRot="1" noChangeAspect="1" noMove="1" noResize="1" noEditPoints="1" noAdjustHandles="1" noChangeArrowheads="1" noChangeShapeType="1" noTextEdit="1"/>
              </p:cNvSpPr>
              <p:nvPr/>
            </p:nvSpPr>
            <p:spPr>
              <a:xfrm>
                <a:off x="5502819" y="4797152"/>
                <a:ext cx="543546" cy="506421"/>
              </a:xfrm>
              <a:prstGeom prst="rect">
                <a:avLst/>
              </a:prstGeom>
              <a:blipFill rotWithShape="1">
                <a:blip r:embed="rId8"/>
                <a:stretch>
                  <a:fillRect/>
                </a:stretch>
              </a:blipFill>
            </p:spPr>
            <p:txBody>
              <a:bodyPr/>
              <a:lstStyle/>
              <a:p>
                <a:r>
                  <a:rPr lang="cs-CZ">
                    <a:noFill/>
                  </a:rPr>
                  <a:t> </a:t>
                </a:r>
              </a:p>
            </p:txBody>
          </p:sp>
        </mc:Fallback>
      </mc:AlternateContent>
      <p:sp>
        <p:nvSpPr>
          <p:cNvPr id="24" name="TextovéPole 23"/>
          <p:cNvSpPr txBox="1"/>
          <p:nvPr/>
        </p:nvSpPr>
        <p:spPr>
          <a:xfrm>
            <a:off x="251520" y="219998"/>
            <a:ext cx="705642" cy="369332"/>
          </a:xfrm>
          <a:prstGeom prst="rect">
            <a:avLst/>
          </a:prstGeom>
          <a:noFill/>
        </p:spPr>
        <p:txBody>
          <a:bodyPr wrap="none" rtlCol="0">
            <a:spAutoFit/>
          </a:bodyPr>
          <a:lstStyle/>
          <a:p>
            <a:r>
              <a:rPr lang="cs-CZ" dirty="0" smtClean="0">
                <a:latin typeface="Comic Sans MS" pitchFamily="66" charset="0"/>
              </a:rPr>
              <a:t>s. 85</a:t>
            </a:r>
            <a:endParaRPr lang="cs-CZ" dirty="0">
              <a:latin typeface="Comic Sans MS" pitchFamily="66" charset="0"/>
            </a:endParaRPr>
          </a:p>
        </p:txBody>
      </p:sp>
    </p:spTree>
    <p:extLst>
      <p:ext uri="{BB962C8B-B14F-4D97-AF65-F5344CB8AC3E}">
        <p14:creationId xmlns:p14="http://schemas.microsoft.com/office/powerpoint/2010/main" val="1795235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936104"/>
          </a:xfrm>
        </p:spPr>
        <p:txBody>
          <a:bodyPr>
            <a:normAutofit/>
          </a:bodyPr>
          <a:lstStyle/>
          <a:p>
            <a:r>
              <a:rPr lang="cs-CZ" b="1" dirty="0" smtClean="0">
                <a:solidFill>
                  <a:srgbClr val="E60000"/>
                </a:solidFill>
                <a:latin typeface="Comic Sans MS" pitchFamily="66" charset="0"/>
              </a:rPr>
              <a:t>Komentář – I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301824" y="1308764"/>
            <a:ext cx="8496944" cy="4912028"/>
          </a:xfrm>
        </p:spPr>
        <p:txBody>
          <a:bodyPr>
            <a:normAutofit/>
          </a:bodyPr>
          <a:lstStyle/>
          <a:p>
            <a:pPr marL="0" indent="0">
              <a:buNone/>
            </a:pPr>
            <a:endParaRPr lang="cs-CZ" sz="2400" dirty="0" smtClean="0">
              <a:latin typeface="Comic Sans MS" pitchFamily="66" charset="0"/>
            </a:endParaRPr>
          </a:p>
          <a:p>
            <a:pPr marL="0" indent="0">
              <a:buNone/>
            </a:pPr>
            <a:endParaRPr lang="cs-CZ" sz="2400" dirty="0">
              <a:latin typeface="Comic Sans MS" pitchFamily="66" charset="0"/>
            </a:endParaRPr>
          </a:p>
          <a:p>
            <a:pPr marL="0" indent="0">
              <a:buNone/>
            </a:pPr>
            <a:endParaRPr lang="cs-CZ" sz="2400" dirty="0" smtClean="0">
              <a:latin typeface="Comic Sans MS" pitchFamily="66" charset="0"/>
            </a:endParaRPr>
          </a:p>
          <a:p>
            <a:pPr marL="0" indent="0">
              <a:buNone/>
            </a:pPr>
            <a:endParaRPr lang="cs-CZ" sz="2400" dirty="0">
              <a:latin typeface="Comic Sans MS" pitchFamily="66" charset="0"/>
            </a:endParaRPr>
          </a:p>
          <a:p>
            <a:pPr marL="0" indent="0">
              <a:buNone/>
            </a:pPr>
            <a:endParaRPr lang="cs-CZ" sz="2400" dirty="0" smtClean="0">
              <a:latin typeface="Comic Sans MS" pitchFamily="66" charset="0"/>
            </a:endParaRPr>
          </a:p>
          <a:p>
            <a:pPr marL="0" indent="0">
              <a:buNone/>
            </a:pPr>
            <a:endParaRPr lang="cs-CZ" sz="2400" dirty="0" smtClean="0">
              <a:latin typeface="Comic Sans MS" pitchFamily="66" charset="0"/>
            </a:endParaRPr>
          </a:p>
          <a:p>
            <a:pPr marL="0" indent="0">
              <a:buNone/>
            </a:pPr>
            <a:endParaRPr lang="cs-CZ" sz="2400" dirty="0">
              <a:latin typeface="Comic Sans MS" pitchFamily="66" charset="0"/>
            </a:endParaRPr>
          </a:p>
          <a:p>
            <a:r>
              <a:rPr lang="cs-CZ" sz="2400" dirty="0" smtClean="0">
                <a:latin typeface="Comic Sans MS" pitchFamily="66" charset="0"/>
              </a:rPr>
              <a:t>V obrázcích i komentářích: Chybějící síly působící na těleso a „míchání“ sil působících na těleso a jeho okolí pro učebnici typické.</a:t>
            </a:r>
            <a:endParaRPr lang="cs-CZ" sz="2600" dirty="0" smtClean="0">
              <a:latin typeface="Comic Sans MS" pitchFamily="66" charset="0"/>
            </a:endParaRPr>
          </a:p>
          <a:p>
            <a:endParaRPr lang="cs-CZ" dirty="0" smtClean="0"/>
          </a:p>
          <a:p>
            <a:endParaRPr lang="cs-CZ" dirty="0"/>
          </a:p>
        </p:txBody>
      </p:sp>
      <p:sp>
        <p:nvSpPr>
          <p:cNvPr id="4" name="Obdélník 3"/>
          <p:cNvSpPr/>
          <p:nvPr/>
        </p:nvSpPr>
        <p:spPr>
          <a:xfrm>
            <a:off x="1954300" y="3040357"/>
            <a:ext cx="453650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p:cNvCxnSpPr/>
          <p:nvPr/>
        </p:nvCxnSpPr>
        <p:spPr>
          <a:xfrm>
            <a:off x="6490804" y="3162199"/>
            <a:ext cx="0" cy="4680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3666574" y="2366174"/>
            <a:ext cx="914400" cy="64807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Rovnoramenný trojúhelník 12"/>
          <p:cNvSpPr/>
          <p:nvPr/>
        </p:nvSpPr>
        <p:spPr>
          <a:xfrm rot="5400000">
            <a:off x="6743530" y="2802159"/>
            <a:ext cx="216027" cy="720080"/>
          </a:xfrm>
          <a:prstGeom prst="triangle">
            <a:avLst>
              <a:gd name="adj" fmla="val 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vál 13"/>
          <p:cNvSpPr>
            <a:spLocks noChangeAspect="1"/>
          </p:cNvSpPr>
          <p:nvPr/>
        </p:nvSpPr>
        <p:spPr>
          <a:xfrm>
            <a:off x="6851543" y="2648226"/>
            <a:ext cx="720000" cy="72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16"/>
          <p:cNvCxnSpPr/>
          <p:nvPr/>
        </p:nvCxnSpPr>
        <p:spPr>
          <a:xfrm flipH="1">
            <a:off x="4550296" y="2648226"/>
            <a:ext cx="2661288" cy="0"/>
          </a:xfrm>
          <a:prstGeom prst="line">
            <a:avLst/>
          </a:prstGeom>
          <a:ln w="15875">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H="1">
            <a:off x="7566671" y="2890825"/>
            <a:ext cx="1" cy="1044156"/>
          </a:xfrm>
          <a:prstGeom prst="line">
            <a:avLst/>
          </a:prstGeom>
          <a:ln w="15875">
            <a:solidFill>
              <a:srgbClr val="663300"/>
            </a:solidFill>
          </a:ln>
        </p:spPr>
        <p:style>
          <a:lnRef idx="1">
            <a:schemeClr val="accent1"/>
          </a:lnRef>
          <a:fillRef idx="0">
            <a:schemeClr val="accent1"/>
          </a:fillRef>
          <a:effectRef idx="0">
            <a:schemeClr val="accent1"/>
          </a:effectRef>
          <a:fontRef idx="minor">
            <a:schemeClr val="tx1"/>
          </a:fontRef>
        </p:style>
      </p:cxnSp>
      <p:sp>
        <p:nvSpPr>
          <p:cNvPr id="22" name="Obdélník 21"/>
          <p:cNvSpPr>
            <a:spLocks noChangeAspect="1"/>
          </p:cNvSpPr>
          <p:nvPr/>
        </p:nvSpPr>
        <p:spPr>
          <a:xfrm>
            <a:off x="7427586" y="3412903"/>
            <a:ext cx="288000" cy="288000"/>
          </a:xfrm>
          <a:prstGeom prst="rect">
            <a:avLst/>
          </a:prstGeom>
          <a:solidFill>
            <a:srgbClr val="9797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bdélník 22"/>
          <p:cNvSpPr>
            <a:spLocks noChangeAspect="1"/>
          </p:cNvSpPr>
          <p:nvPr/>
        </p:nvSpPr>
        <p:spPr>
          <a:xfrm>
            <a:off x="7427585" y="3889759"/>
            <a:ext cx="288000" cy="288000"/>
          </a:xfrm>
          <a:prstGeom prst="rect">
            <a:avLst/>
          </a:prstGeom>
          <a:solidFill>
            <a:srgbClr val="9797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0" name="Přímá spojnice se šipkou 29"/>
          <p:cNvCxnSpPr/>
          <p:nvPr/>
        </p:nvCxnSpPr>
        <p:spPr>
          <a:xfrm>
            <a:off x="4580974" y="2648226"/>
            <a:ext cx="1299966" cy="0"/>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p:nvPr/>
        </p:nvCxnSpPr>
        <p:spPr>
          <a:xfrm flipH="1">
            <a:off x="3003920" y="3014246"/>
            <a:ext cx="1119854" cy="0"/>
          </a:xfrm>
          <a:prstGeom prst="straightConnector1">
            <a:avLst/>
          </a:prstGeom>
          <a:ln w="44450">
            <a:solidFill>
              <a:srgbClr val="3333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p:nvPr/>
        </p:nvCxnSpPr>
        <p:spPr>
          <a:xfrm>
            <a:off x="6046365" y="2017688"/>
            <a:ext cx="720080" cy="0"/>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Přímá spojnice se šipkou 38"/>
          <p:cNvCxnSpPr/>
          <p:nvPr/>
        </p:nvCxnSpPr>
        <p:spPr>
          <a:xfrm>
            <a:off x="4123774" y="2701814"/>
            <a:ext cx="0" cy="1422178"/>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ovéPole 40"/>
              <p:cNvSpPr txBox="1"/>
              <p:nvPr/>
            </p:nvSpPr>
            <p:spPr>
              <a:xfrm>
                <a:off x="4709538" y="1781662"/>
                <a:ext cx="450573" cy="472052"/>
              </a:xfrm>
              <a:prstGeom prst="rect">
                <a:avLst/>
              </a:prstGeom>
              <a:noFill/>
            </p:spPr>
            <p:txBody>
              <a:bodyPr wrap="none" rtlCol="0">
                <a:spAutoFit/>
              </a:bodyPr>
              <a:lstStyle/>
              <a:p>
                <a14:m>
                  <m:oMath xmlns:m="http://schemas.openxmlformats.org/officeDocument/2006/math">
                    <m:acc>
                      <m:accPr>
                        <m:chr m:val="⃗"/>
                        <m:ctrlPr>
                          <a:rPr lang="cs-CZ" sz="2200" i="1" smtClean="0">
                            <a:latin typeface="Cambria Math"/>
                          </a:rPr>
                        </m:ctrlPr>
                      </m:accPr>
                      <m:e>
                        <m:r>
                          <a:rPr lang="cs-CZ" sz="2200" b="0" i="1" smtClean="0">
                            <a:latin typeface="Cambria Math"/>
                          </a:rPr>
                          <m:t>𝐹</m:t>
                        </m:r>
                      </m:e>
                    </m:acc>
                  </m:oMath>
                </a14:m>
                <a:r>
                  <a:rPr lang="cs-CZ" sz="2200" dirty="0" smtClean="0"/>
                  <a:t>´</a:t>
                </a:r>
                <a:endParaRPr lang="cs-CZ" sz="2200" dirty="0"/>
              </a:p>
            </p:txBody>
          </p:sp>
        </mc:Choice>
        <mc:Fallback xmlns="">
          <p:sp>
            <p:nvSpPr>
              <p:cNvPr id="41" name="TextovéPole 40"/>
              <p:cNvSpPr txBox="1">
                <a:spLocks noRot="1" noChangeAspect="1" noMove="1" noResize="1" noEditPoints="1" noAdjustHandles="1" noChangeArrowheads="1" noChangeShapeType="1" noTextEdit="1"/>
              </p:cNvSpPr>
              <p:nvPr/>
            </p:nvSpPr>
            <p:spPr>
              <a:xfrm>
                <a:off x="4709538" y="1781662"/>
                <a:ext cx="450573" cy="472052"/>
              </a:xfrm>
              <a:prstGeom prst="rect">
                <a:avLst/>
              </a:prstGeom>
              <a:blipFill rotWithShape="1">
                <a:blip r:embed="rId2"/>
                <a:stretch>
                  <a:fillRect l="-1370" t="-16667" r="-21918" b="-2435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2" name="TextovéPole 41"/>
              <p:cNvSpPr txBox="1"/>
              <p:nvPr/>
            </p:nvSpPr>
            <p:spPr>
              <a:xfrm>
                <a:off x="3666574" y="1819069"/>
                <a:ext cx="515141" cy="472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200" i="1" smtClean="0">
                              <a:latin typeface="Cambria Math"/>
                            </a:rPr>
                          </m:ctrlPr>
                        </m:sSubPr>
                        <m:e>
                          <m:acc>
                            <m:accPr>
                              <m:chr m:val="⃗"/>
                              <m:ctrlPr>
                                <a:rPr lang="cs-CZ" sz="2200" i="1">
                                  <a:latin typeface="Cambria Math"/>
                                </a:rPr>
                              </m:ctrlPr>
                            </m:accPr>
                            <m:e>
                              <m:r>
                                <a:rPr lang="cs-CZ" sz="2200" i="1">
                                  <a:latin typeface="Cambria Math"/>
                                </a:rPr>
                                <m:t>𝐹</m:t>
                              </m:r>
                            </m:e>
                          </m:acc>
                        </m:e>
                        <m:sub>
                          <m:r>
                            <a:rPr lang="cs-CZ" sz="2200" b="0" i="1" smtClean="0">
                              <a:latin typeface="Cambria Math"/>
                            </a:rPr>
                            <m:t>𝑛</m:t>
                          </m:r>
                        </m:sub>
                      </m:sSub>
                    </m:oMath>
                  </m:oMathPara>
                </a14:m>
                <a:endParaRPr lang="cs-CZ" sz="2200" dirty="0"/>
              </a:p>
            </p:txBody>
          </p:sp>
        </mc:Choice>
        <mc:Fallback xmlns="">
          <p:sp>
            <p:nvSpPr>
              <p:cNvPr id="42" name="TextovéPole 41"/>
              <p:cNvSpPr txBox="1">
                <a:spLocks noRot="1" noChangeAspect="1" noMove="1" noResize="1" noEditPoints="1" noAdjustHandles="1" noChangeArrowheads="1" noChangeShapeType="1" noTextEdit="1"/>
              </p:cNvSpPr>
              <p:nvPr/>
            </p:nvSpPr>
            <p:spPr>
              <a:xfrm>
                <a:off x="3666574" y="1819069"/>
                <a:ext cx="515141" cy="472052"/>
              </a:xfrm>
              <a:prstGeom prst="rect">
                <a:avLst/>
              </a:prstGeom>
              <a:blipFill rotWithShape="1">
                <a:blip r:embed="rId3"/>
                <a:stretch>
                  <a:fillRect t="-16667" r="-24706"/>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3" name="TextovéPole 42"/>
              <p:cNvSpPr txBox="1"/>
              <p:nvPr/>
            </p:nvSpPr>
            <p:spPr>
              <a:xfrm>
                <a:off x="2869277" y="2066229"/>
                <a:ext cx="499689" cy="472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200" i="1" smtClean="0">
                              <a:latin typeface="Cambria Math"/>
                            </a:rPr>
                          </m:ctrlPr>
                        </m:sSubPr>
                        <m:e>
                          <m:acc>
                            <m:accPr>
                              <m:chr m:val="⃗"/>
                              <m:ctrlPr>
                                <a:rPr lang="cs-CZ" sz="2200" i="1">
                                  <a:latin typeface="Cambria Math"/>
                                </a:rPr>
                              </m:ctrlPr>
                            </m:accPr>
                            <m:e>
                              <m:r>
                                <a:rPr lang="cs-CZ" sz="2200" i="1">
                                  <a:latin typeface="Cambria Math"/>
                                </a:rPr>
                                <m:t>𝐹</m:t>
                              </m:r>
                            </m:e>
                          </m:acc>
                        </m:e>
                        <m:sub>
                          <m:r>
                            <a:rPr lang="cs-CZ" sz="2200" b="0" i="1" smtClean="0">
                              <a:latin typeface="Cambria Math"/>
                            </a:rPr>
                            <m:t>𝑡</m:t>
                          </m:r>
                        </m:sub>
                      </m:sSub>
                    </m:oMath>
                  </m:oMathPara>
                </a14:m>
                <a:endParaRPr lang="cs-CZ" sz="2200" dirty="0"/>
              </a:p>
            </p:txBody>
          </p:sp>
        </mc:Choice>
        <mc:Fallback xmlns="">
          <p:sp>
            <p:nvSpPr>
              <p:cNvPr id="43" name="TextovéPole 42"/>
              <p:cNvSpPr txBox="1">
                <a:spLocks noRot="1" noChangeAspect="1" noMove="1" noResize="1" noEditPoints="1" noAdjustHandles="1" noChangeArrowheads="1" noChangeShapeType="1" noTextEdit="1"/>
              </p:cNvSpPr>
              <p:nvPr/>
            </p:nvSpPr>
            <p:spPr>
              <a:xfrm>
                <a:off x="2869277" y="2066229"/>
                <a:ext cx="499689" cy="472052"/>
              </a:xfrm>
              <a:prstGeom prst="rect">
                <a:avLst/>
              </a:prstGeom>
              <a:blipFill rotWithShape="1">
                <a:blip r:embed="rId4"/>
                <a:stretch>
                  <a:fillRect t="-16883" r="-2561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4" name="TextovéPole 43"/>
              <p:cNvSpPr txBox="1"/>
              <p:nvPr/>
            </p:nvSpPr>
            <p:spPr>
              <a:xfrm>
                <a:off x="6200932" y="1566218"/>
                <a:ext cx="410946"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sz="2200" i="1" smtClean="0">
                              <a:latin typeface="Cambria Math"/>
                            </a:rPr>
                          </m:ctrlPr>
                        </m:accPr>
                        <m:e>
                          <m:r>
                            <a:rPr lang="cs-CZ" sz="2200" b="0" i="1" smtClean="0">
                              <a:latin typeface="Cambria Math"/>
                            </a:rPr>
                            <m:t>𝑣</m:t>
                          </m:r>
                        </m:e>
                      </m:acc>
                    </m:oMath>
                  </m:oMathPara>
                </a14:m>
                <a:endParaRPr lang="cs-CZ" sz="2200" dirty="0"/>
              </a:p>
            </p:txBody>
          </p:sp>
        </mc:Choice>
        <mc:Fallback xmlns="">
          <p:sp>
            <p:nvSpPr>
              <p:cNvPr id="44" name="TextovéPole 43"/>
              <p:cNvSpPr txBox="1">
                <a:spLocks noRot="1" noChangeAspect="1" noMove="1" noResize="1" noEditPoints="1" noAdjustHandles="1" noChangeArrowheads="1" noChangeShapeType="1" noTextEdit="1"/>
              </p:cNvSpPr>
              <p:nvPr/>
            </p:nvSpPr>
            <p:spPr>
              <a:xfrm>
                <a:off x="6200932" y="1566218"/>
                <a:ext cx="410946" cy="430887"/>
              </a:xfrm>
              <a:prstGeom prst="rect">
                <a:avLst/>
              </a:prstGeom>
              <a:blipFill rotWithShape="1">
                <a:blip r:embed="rId5"/>
                <a:stretch>
                  <a:fillRect t="-15493" r="-25000"/>
                </a:stretch>
              </a:blipFill>
            </p:spPr>
            <p:txBody>
              <a:bodyPr/>
              <a:lstStyle/>
              <a:p>
                <a:r>
                  <a:rPr lang="cs-CZ">
                    <a:noFill/>
                  </a:rPr>
                  <a:t> </a:t>
                </a:r>
              </a:p>
            </p:txBody>
          </p:sp>
        </mc:Fallback>
      </mc:AlternateContent>
      <p:cxnSp>
        <p:nvCxnSpPr>
          <p:cNvPr id="7" name="Přímá spojnice se šipkou 6"/>
          <p:cNvCxnSpPr/>
          <p:nvPr/>
        </p:nvCxnSpPr>
        <p:spPr>
          <a:xfrm flipV="1">
            <a:off x="4137183" y="1592068"/>
            <a:ext cx="0" cy="1422178"/>
          </a:xfrm>
          <a:prstGeom prst="straightConnector1">
            <a:avLst/>
          </a:prstGeom>
          <a:ln w="44450">
            <a:solidFill>
              <a:srgbClr val="EA0000"/>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ovéPole 27"/>
              <p:cNvSpPr txBox="1"/>
              <p:nvPr/>
            </p:nvSpPr>
            <p:spPr>
              <a:xfrm>
                <a:off x="4222552" y="3561707"/>
                <a:ext cx="668773"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sz="2200" b="0" i="1" smtClean="0">
                          <a:latin typeface="Cambria Math"/>
                        </a:rPr>
                        <m:t>𝑚</m:t>
                      </m:r>
                      <m:acc>
                        <m:accPr>
                          <m:chr m:val="⃗"/>
                          <m:ctrlPr>
                            <a:rPr lang="cs-CZ" sz="2200" b="0" i="1" smtClean="0">
                              <a:latin typeface="Cambria Math"/>
                            </a:rPr>
                          </m:ctrlPr>
                        </m:accPr>
                        <m:e>
                          <m:r>
                            <a:rPr lang="cs-CZ" sz="2200" b="0" i="1" smtClean="0">
                              <a:latin typeface="Cambria Math"/>
                            </a:rPr>
                            <m:t>𝑔</m:t>
                          </m:r>
                        </m:e>
                      </m:acc>
                    </m:oMath>
                  </m:oMathPara>
                </a14:m>
                <a:endParaRPr lang="cs-CZ" sz="2200" dirty="0"/>
              </a:p>
            </p:txBody>
          </p:sp>
        </mc:Choice>
        <mc:Fallback xmlns="">
          <p:sp>
            <p:nvSpPr>
              <p:cNvPr id="28" name="TextovéPole 27"/>
              <p:cNvSpPr txBox="1">
                <a:spLocks noRot="1" noChangeAspect="1" noMove="1" noResize="1" noEditPoints="1" noAdjustHandles="1" noChangeArrowheads="1" noChangeShapeType="1" noTextEdit="1"/>
              </p:cNvSpPr>
              <p:nvPr/>
            </p:nvSpPr>
            <p:spPr>
              <a:xfrm>
                <a:off x="4222552" y="3561707"/>
                <a:ext cx="668773" cy="430887"/>
              </a:xfrm>
              <a:prstGeom prst="rect">
                <a:avLst/>
              </a:prstGeom>
              <a:blipFill rotWithShape="1">
                <a:blip r:embed="rId6"/>
                <a:stretch>
                  <a:fillRect t="-15493" r="-44954" b="-8451"/>
                </a:stretch>
              </a:blipFill>
            </p:spPr>
            <p:txBody>
              <a:bodyPr/>
              <a:lstStyle/>
              <a:p>
                <a:r>
                  <a:rPr lang="cs-CZ">
                    <a:noFill/>
                  </a:rPr>
                  <a:t> </a:t>
                </a:r>
              </a:p>
            </p:txBody>
          </p:sp>
        </mc:Fallback>
      </mc:AlternateContent>
    </p:spTree>
    <p:extLst>
      <p:ext uri="{BB962C8B-B14F-4D97-AF65-F5344CB8AC3E}">
        <p14:creationId xmlns:p14="http://schemas.microsoft.com/office/powerpoint/2010/main" val="1591014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130"/>
          </a:xfrm>
        </p:spPr>
        <p:txBody>
          <a:bodyPr>
            <a:normAutofit/>
          </a:bodyPr>
          <a:lstStyle/>
          <a:p>
            <a:r>
              <a:rPr lang="cs-CZ" b="1" dirty="0">
                <a:solidFill>
                  <a:srgbClr val="E60000"/>
                </a:solidFill>
                <a:latin typeface="Comic Sans MS" pitchFamily="66" charset="0"/>
              </a:rPr>
              <a:t>Gymnaziální </a:t>
            </a:r>
            <a:r>
              <a:rPr lang="cs-CZ" b="1" dirty="0" smtClean="0">
                <a:solidFill>
                  <a:srgbClr val="E60000"/>
                </a:solidFill>
                <a:latin typeface="Comic Sans MS" pitchFamily="66" charset="0"/>
              </a:rPr>
              <a:t>učebnice – II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179512" y="1700808"/>
            <a:ext cx="8640960" cy="4752528"/>
          </a:xfrm>
        </p:spPr>
        <p:txBody>
          <a:bodyPr>
            <a:normAutofit lnSpcReduction="10000"/>
          </a:bodyPr>
          <a:lstStyle/>
          <a:p>
            <a:r>
              <a:rPr lang="cs-CZ" sz="2400" dirty="0" smtClean="0">
                <a:latin typeface="Comic Sans MS" pitchFamily="66" charset="0"/>
              </a:rPr>
              <a:t>Dva muži nesou břemeno o hmotnosti 90 kg zavěšené na tyči o zanedbatelně malé hmotnosti. První z nich opírá tyč i rameno ve vzdálenosti 0,6 m od závěsného bodu břemena, druhý ve vzdálenosti 0,9 m. Jak velkou silou tyč na každého z nich působí?</a:t>
            </a:r>
          </a:p>
          <a:p>
            <a:endParaRPr lang="cs-CZ" sz="2400" dirty="0">
              <a:latin typeface="Comic Sans MS" pitchFamily="66" charset="0"/>
            </a:endParaRPr>
          </a:p>
          <a:p>
            <a:endParaRPr lang="cs-CZ" sz="2400" dirty="0" smtClean="0">
              <a:latin typeface="Comic Sans MS" pitchFamily="66" charset="0"/>
            </a:endParaRPr>
          </a:p>
          <a:p>
            <a:pPr marL="0" indent="0">
              <a:buNone/>
            </a:pPr>
            <a:endParaRPr lang="cs-CZ" sz="2400" dirty="0" smtClean="0">
              <a:latin typeface="Comic Sans MS" pitchFamily="66" charset="0"/>
            </a:endParaRPr>
          </a:p>
          <a:p>
            <a:endParaRPr lang="cs-CZ" sz="2400" dirty="0" smtClean="0">
              <a:latin typeface="Comic Sans MS" pitchFamily="66" charset="0"/>
            </a:endParaRPr>
          </a:p>
          <a:p>
            <a:r>
              <a:rPr lang="cs-CZ" sz="2400" dirty="0" smtClean="0">
                <a:latin typeface="Comic Sans MS" pitchFamily="66" charset="0"/>
              </a:rPr>
              <a:t>Řešení: Na břemeno působí tíhová síla     . Tuto sílu přeneseme do bodu O, v němž je upevněn závěs břemena, a rozložíme na dvě složky, z nichž     působí na prvního muže v bodě A,      působí na druhého muže v bodě B   </a:t>
            </a:r>
            <a:endParaRPr lang="cs-CZ" sz="2400" dirty="0">
              <a:latin typeface="Comic Sans MS" pitchFamily="66" charset="0"/>
            </a:endParaRPr>
          </a:p>
          <a:p>
            <a:endParaRPr lang="cs-CZ" sz="2400" dirty="0" smtClean="0">
              <a:latin typeface="Comic Sans MS" pitchFamily="66" charset="0"/>
            </a:endParaRPr>
          </a:p>
          <a:p>
            <a:endParaRPr lang="cs-CZ" sz="2600" dirty="0" smtClean="0">
              <a:latin typeface="Comic Sans MS" pitchFamily="66" charset="0"/>
            </a:endParaRPr>
          </a:p>
          <a:p>
            <a:endParaRPr lang="cs-CZ" sz="2600" dirty="0" smtClean="0">
              <a:latin typeface="Comic Sans MS" pitchFamily="66" charset="0"/>
            </a:endParaRPr>
          </a:p>
          <a:p>
            <a:endParaRPr lang="cs-CZ" dirty="0" smtClean="0"/>
          </a:p>
          <a:p>
            <a:endParaRPr lang="cs-CZ" dirty="0"/>
          </a:p>
        </p:txBody>
      </p:sp>
      <mc:AlternateContent xmlns:mc="http://schemas.openxmlformats.org/markup-compatibility/2006" xmlns:a14="http://schemas.microsoft.com/office/drawing/2010/main">
        <mc:Choice Requires="a14">
          <p:sp>
            <p:nvSpPr>
              <p:cNvPr id="4" name="TextovéPole 3"/>
              <p:cNvSpPr txBox="1"/>
              <p:nvPr/>
            </p:nvSpPr>
            <p:spPr>
              <a:xfrm>
                <a:off x="5878972" y="4958687"/>
                <a:ext cx="546495" cy="472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200" i="1" smtClean="0">
                              <a:latin typeface="Cambria Math"/>
                            </a:rPr>
                          </m:ctrlPr>
                        </m:sSubPr>
                        <m:e>
                          <m:acc>
                            <m:accPr>
                              <m:chr m:val="⃗"/>
                              <m:ctrlPr>
                                <a:rPr lang="cs-CZ" sz="2200" i="1">
                                  <a:latin typeface="Cambria Math"/>
                                </a:rPr>
                              </m:ctrlPr>
                            </m:accPr>
                            <m:e>
                              <m:r>
                                <a:rPr lang="cs-CZ" sz="2200" i="1">
                                  <a:latin typeface="Cambria Math"/>
                                </a:rPr>
                                <m:t>𝐹</m:t>
                              </m:r>
                            </m:e>
                          </m:acc>
                        </m:e>
                        <m:sub>
                          <m:r>
                            <a:rPr lang="cs-CZ" sz="2200" b="0" i="1" smtClean="0">
                              <a:latin typeface="Cambria Math"/>
                            </a:rPr>
                            <m:t>𝐺</m:t>
                          </m:r>
                        </m:sub>
                      </m:sSub>
                    </m:oMath>
                  </m:oMathPara>
                </a14:m>
                <a:endParaRPr lang="cs-CZ" sz="22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5878972" y="4958687"/>
                <a:ext cx="546495" cy="472052"/>
              </a:xfrm>
              <a:prstGeom prst="rect">
                <a:avLst/>
              </a:prstGeom>
              <a:blipFill rotWithShape="1">
                <a:blip r:embed="rId2"/>
                <a:stretch>
                  <a:fillRect t="-16667" r="-2444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 name="TextovéPole 4"/>
              <p:cNvSpPr txBox="1"/>
              <p:nvPr/>
            </p:nvSpPr>
            <p:spPr>
              <a:xfrm>
                <a:off x="5364087" y="5589240"/>
                <a:ext cx="514885" cy="472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200" i="1" smtClean="0">
                              <a:latin typeface="Cambria Math"/>
                            </a:rPr>
                          </m:ctrlPr>
                        </m:sSubPr>
                        <m:e>
                          <m:acc>
                            <m:accPr>
                              <m:chr m:val="⃗"/>
                              <m:ctrlPr>
                                <a:rPr lang="cs-CZ" sz="2200" i="1">
                                  <a:latin typeface="Cambria Math"/>
                                </a:rPr>
                              </m:ctrlPr>
                            </m:accPr>
                            <m:e>
                              <m:r>
                                <a:rPr lang="cs-CZ" sz="2200" i="1">
                                  <a:latin typeface="Cambria Math"/>
                                </a:rPr>
                                <m:t>𝐹</m:t>
                              </m:r>
                            </m:e>
                          </m:acc>
                        </m:e>
                        <m:sub>
                          <m:r>
                            <a:rPr lang="cs-CZ" sz="2200" b="0" i="1" smtClean="0">
                              <a:latin typeface="Cambria Math"/>
                            </a:rPr>
                            <m:t>1</m:t>
                          </m:r>
                        </m:sub>
                      </m:sSub>
                    </m:oMath>
                  </m:oMathPara>
                </a14:m>
                <a:endParaRPr lang="cs-CZ" sz="2200"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5364087" y="5589240"/>
                <a:ext cx="514885" cy="472052"/>
              </a:xfrm>
              <a:prstGeom prst="rect">
                <a:avLst/>
              </a:prstGeom>
              <a:blipFill rotWithShape="1">
                <a:blip r:embed="rId3"/>
                <a:stretch>
                  <a:fillRect t="-16883" r="-250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 name="TextovéPole 5"/>
              <p:cNvSpPr txBox="1"/>
              <p:nvPr/>
            </p:nvSpPr>
            <p:spPr>
              <a:xfrm>
                <a:off x="2822935" y="5949280"/>
                <a:ext cx="521425" cy="472052"/>
              </a:xfrm>
              <a:prstGeom prst="rect">
                <a:avLst/>
              </a:prstGeom>
              <a:noFill/>
            </p:spPr>
            <p:txBody>
              <a:bodyPr wrap="none" rtlCol="0">
                <a:spAutoFit/>
              </a:bodyPr>
              <a:lstStyle/>
              <a:p>
                <a14:m>
                  <m:oMath xmlns:m="http://schemas.openxmlformats.org/officeDocument/2006/math">
                    <m:sSub>
                      <m:sSubPr>
                        <m:ctrlPr>
                          <a:rPr lang="cs-CZ" sz="2200" i="1" smtClean="0">
                            <a:latin typeface="Cambria Math"/>
                          </a:rPr>
                        </m:ctrlPr>
                      </m:sSubPr>
                      <m:e>
                        <m:acc>
                          <m:accPr>
                            <m:chr m:val="⃗"/>
                            <m:ctrlPr>
                              <a:rPr lang="cs-CZ" sz="2200" i="1">
                                <a:latin typeface="Cambria Math"/>
                              </a:rPr>
                            </m:ctrlPr>
                          </m:accPr>
                          <m:e>
                            <m:r>
                              <a:rPr lang="cs-CZ" sz="2200" i="1">
                                <a:latin typeface="Cambria Math"/>
                              </a:rPr>
                              <m:t>𝐹</m:t>
                            </m:r>
                          </m:e>
                        </m:acc>
                      </m:e>
                      <m:sub>
                        <m:r>
                          <a:rPr lang="cs-CZ" sz="2200" b="0" i="1" smtClean="0">
                            <a:latin typeface="Cambria Math"/>
                          </a:rPr>
                          <m:t>2</m:t>
                        </m:r>
                      </m:sub>
                    </m:sSub>
                  </m:oMath>
                </a14:m>
                <a:r>
                  <a:rPr lang="cs-CZ" sz="2200" dirty="0" smtClean="0"/>
                  <a:t> </a:t>
                </a:r>
                <a:endParaRPr lang="cs-CZ" sz="22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2822935" y="5949280"/>
                <a:ext cx="521425" cy="472052"/>
              </a:xfrm>
              <a:prstGeom prst="rect">
                <a:avLst/>
              </a:prstGeom>
              <a:blipFill rotWithShape="1">
                <a:blip r:embed="rId4"/>
                <a:stretch>
                  <a:fillRect t="-16883" r="-17442" b="-1299"/>
                </a:stretch>
              </a:blipFill>
            </p:spPr>
            <p:txBody>
              <a:bodyPr/>
              <a:lstStyle/>
              <a:p>
                <a:r>
                  <a:rPr lang="cs-CZ">
                    <a:noFill/>
                  </a:rPr>
                  <a:t> </a:t>
                </a:r>
              </a:p>
            </p:txBody>
          </p:sp>
        </mc:Fallback>
      </mc:AlternateContent>
      <p:sp>
        <p:nvSpPr>
          <p:cNvPr id="7" name="Obdélník 6"/>
          <p:cNvSpPr/>
          <p:nvPr/>
        </p:nvSpPr>
        <p:spPr>
          <a:xfrm>
            <a:off x="2123728" y="3588474"/>
            <a:ext cx="4608512" cy="22599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p:cNvCxnSpPr/>
          <p:nvPr/>
        </p:nvCxnSpPr>
        <p:spPr>
          <a:xfrm>
            <a:off x="3813019" y="3814466"/>
            <a:ext cx="0" cy="1144221"/>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2155927" y="3828840"/>
            <a:ext cx="0" cy="648072"/>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6588224" y="3828840"/>
            <a:ext cx="0" cy="488839"/>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ovéPole 15"/>
              <p:cNvSpPr txBox="1"/>
              <p:nvPr/>
            </p:nvSpPr>
            <p:spPr>
              <a:xfrm>
                <a:off x="3813019" y="4226512"/>
                <a:ext cx="546495" cy="472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200" i="1" smtClean="0">
                              <a:latin typeface="Cambria Math"/>
                            </a:rPr>
                          </m:ctrlPr>
                        </m:sSubPr>
                        <m:e>
                          <m:acc>
                            <m:accPr>
                              <m:chr m:val="⃗"/>
                              <m:ctrlPr>
                                <a:rPr lang="cs-CZ" sz="2200" i="1">
                                  <a:latin typeface="Cambria Math"/>
                                </a:rPr>
                              </m:ctrlPr>
                            </m:accPr>
                            <m:e>
                              <m:r>
                                <a:rPr lang="cs-CZ" sz="2200" i="1">
                                  <a:latin typeface="Cambria Math"/>
                                </a:rPr>
                                <m:t>𝐹</m:t>
                              </m:r>
                            </m:e>
                          </m:acc>
                        </m:e>
                        <m:sub>
                          <m:r>
                            <a:rPr lang="cs-CZ" sz="2200" b="0" i="1" smtClean="0">
                              <a:latin typeface="Cambria Math"/>
                            </a:rPr>
                            <m:t>𝐺</m:t>
                          </m:r>
                        </m:sub>
                      </m:sSub>
                    </m:oMath>
                  </m:oMathPara>
                </a14:m>
                <a:endParaRPr lang="cs-CZ" sz="2200" dirty="0"/>
              </a:p>
            </p:txBody>
          </p:sp>
        </mc:Choice>
        <mc:Fallback xmlns="">
          <p:sp>
            <p:nvSpPr>
              <p:cNvPr id="16" name="TextovéPole 15"/>
              <p:cNvSpPr txBox="1">
                <a:spLocks noRot="1" noChangeAspect="1" noMove="1" noResize="1" noEditPoints="1" noAdjustHandles="1" noChangeArrowheads="1" noChangeShapeType="1" noTextEdit="1"/>
              </p:cNvSpPr>
              <p:nvPr/>
            </p:nvSpPr>
            <p:spPr>
              <a:xfrm>
                <a:off x="3813019" y="4226512"/>
                <a:ext cx="546495" cy="472052"/>
              </a:xfrm>
              <a:prstGeom prst="rect">
                <a:avLst/>
              </a:prstGeom>
              <a:blipFill rotWithShape="1">
                <a:blip r:embed="rId5"/>
                <a:stretch>
                  <a:fillRect t="-16667" r="-2444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TextovéPole 16"/>
              <p:cNvSpPr txBox="1"/>
              <p:nvPr/>
            </p:nvSpPr>
            <p:spPr>
              <a:xfrm>
                <a:off x="2223080" y="4150550"/>
                <a:ext cx="514885" cy="472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200" i="1" smtClean="0">
                              <a:latin typeface="Cambria Math"/>
                            </a:rPr>
                          </m:ctrlPr>
                        </m:sSubPr>
                        <m:e>
                          <m:acc>
                            <m:accPr>
                              <m:chr m:val="⃗"/>
                              <m:ctrlPr>
                                <a:rPr lang="cs-CZ" sz="2200" i="1">
                                  <a:latin typeface="Cambria Math"/>
                                </a:rPr>
                              </m:ctrlPr>
                            </m:accPr>
                            <m:e>
                              <m:r>
                                <a:rPr lang="cs-CZ" sz="2200" i="1">
                                  <a:latin typeface="Cambria Math"/>
                                </a:rPr>
                                <m:t>𝐹</m:t>
                              </m:r>
                            </m:e>
                          </m:acc>
                        </m:e>
                        <m:sub>
                          <m:r>
                            <a:rPr lang="cs-CZ" sz="2200" b="0" i="1" smtClean="0">
                              <a:latin typeface="Cambria Math"/>
                            </a:rPr>
                            <m:t>1</m:t>
                          </m:r>
                        </m:sub>
                      </m:sSub>
                    </m:oMath>
                  </m:oMathPara>
                </a14:m>
                <a:endParaRPr lang="cs-CZ" sz="2200" dirty="0"/>
              </a:p>
            </p:txBody>
          </p:sp>
        </mc:Choice>
        <mc:Fallback xmlns="">
          <p:sp>
            <p:nvSpPr>
              <p:cNvPr id="17" name="TextovéPole 16"/>
              <p:cNvSpPr txBox="1">
                <a:spLocks noRot="1" noChangeAspect="1" noMove="1" noResize="1" noEditPoints="1" noAdjustHandles="1" noChangeArrowheads="1" noChangeShapeType="1" noTextEdit="1"/>
              </p:cNvSpPr>
              <p:nvPr/>
            </p:nvSpPr>
            <p:spPr>
              <a:xfrm>
                <a:off x="2223080" y="4150550"/>
                <a:ext cx="514885" cy="472052"/>
              </a:xfrm>
              <a:prstGeom prst="rect">
                <a:avLst/>
              </a:prstGeom>
              <a:blipFill rotWithShape="1">
                <a:blip r:embed="rId6"/>
                <a:stretch>
                  <a:fillRect t="-16883" r="-250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TextovéPole 17"/>
              <p:cNvSpPr txBox="1"/>
              <p:nvPr/>
            </p:nvSpPr>
            <p:spPr>
              <a:xfrm>
                <a:off x="6686859" y="4063233"/>
                <a:ext cx="521425" cy="472052"/>
              </a:xfrm>
              <a:prstGeom prst="rect">
                <a:avLst/>
              </a:prstGeom>
              <a:noFill/>
            </p:spPr>
            <p:txBody>
              <a:bodyPr wrap="none" rtlCol="0">
                <a:spAutoFit/>
              </a:bodyPr>
              <a:lstStyle/>
              <a:p>
                <a14:m>
                  <m:oMath xmlns:m="http://schemas.openxmlformats.org/officeDocument/2006/math">
                    <m:sSub>
                      <m:sSubPr>
                        <m:ctrlPr>
                          <a:rPr lang="cs-CZ" sz="2200" i="1" smtClean="0">
                            <a:latin typeface="Cambria Math"/>
                          </a:rPr>
                        </m:ctrlPr>
                      </m:sSubPr>
                      <m:e>
                        <m:acc>
                          <m:accPr>
                            <m:chr m:val="⃗"/>
                            <m:ctrlPr>
                              <a:rPr lang="cs-CZ" sz="2200" i="1">
                                <a:latin typeface="Cambria Math"/>
                              </a:rPr>
                            </m:ctrlPr>
                          </m:accPr>
                          <m:e>
                            <m:r>
                              <a:rPr lang="cs-CZ" sz="2200" i="1">
                                <a:latin typeface="Cambria Math"/>
                              </a:rPr>
                              <m:t>𝐹</m:t>
                            </m:r>
                          </m:e>
                        </m:acc>
                      </m:e>
                      <m:sub>
                        <m:r>
                          <a:rPr lang="cs-CZ" sz="2200" b="0" i="1" smtClean="0">
                            <a:latin typeface="Cambria Math"/>
                          </a:rPr>
                          <m:t>2</m:t>
                        </m:r>
                      </m:sub>
                    </m:sSub>
                  </m:oMath>
                </a14:m>
                <a:r>
                  <a:rPr lang="cs-CZ" sz="2200" dirty="0" smtClean="0"/>
                  <a:t> </a:t>
                </a:r>
                <a:endParaRPr lang="cs-CZ" sz="2200" dirty="0"/>
              </a:p>
            </p:txBody>
          </p:sp>
        </mc:Choice>
        <mc:Fallback xmlns="">
          <p:sp>
            <p:nvSpPr>
              <p:cNvPr id="18" name="TextovéPole 17"/>
              <p:cNvSpPr txBox="1">
                <a:spLocks noRot="1" noChangeAspect="1" noMove="1" noResize="1" noEditPoints="1" noAdjustHandles="1" noChangeArrowheads="1" noChangeShapeType="1" noTextEdit="1"/>
              </p:cNvSpPr>
              <p:nvPr/>
            </p:nvSpPr>
            <p:spPr>
              <a:xfrm>
                <a:off x="6686859" y="4063233"/>
                <a:ext cx="521425" cy="472052"/>
              </a:xfrm>
              <a:prstGeom prst="rect">
                <a:avLst/>
              </a:prstGeom>
              <a:blipFill rotWithShape="1">
                <a:blip r:embed="rId7"/>
                <a:stretch>
                  <a:fillRect l="-1176" t="-16883" r="-17647" b="-1299"/>
                </a:stretch>
              </a:blipFill>
            </p:spPr>
            <p:txBody>
              <a:bodyPr/>
              <a:lstStyle/>
              <a:p>
                <a:r>
                  <a:rPr lang="cs-CZ">
                    <a:noFill/>
                  </a:rPr>
                  <a:t> </a:t>
                </a:r>
              </a:p>
            </p:txBody>
          </p:sp>
        </mc:Fallback>
      </mc:AlternateContent>
      <p:sp>
        <p:nvSpPr>
          <p:cNvPr id="19" name="TextovéPole 18"/>
          <p:cNvSpPr txBox="1"/>
          <p:nvPr/>
        </p:nvSpPr>
        <p:spPr>
          <a:xfrm>
            <a:off x="1672337" y="3470637"/>
            <a:ext cx="409086" cy="461665"/>
          </a:xfrm>
          <a:prstGeom prst="rect">
            <a:avLst/>
          </a:prstGeom>
          <a:noFill/>
        </p:spPr>
        <p:txBody>
          <a:bodyPr wrap="none" rtlCol="0">
            <a:spAutoFit/>
          </a:bodyPr>
          <a:lstStyle/>
          <a:p>
            <a:r>
              <a:rPr lang="cs-CZ" sz="2400" dirty="0" smtClean="0">
                <a:latin typeface="Comic Sans MS" pitchFamily="66" charset="0"/>
              </a:rPr>
              <a:t>A</a:t>
            </a:r>
            <a:endParaRPr lang="cs-CZ" sz="2400" dirty="0">
              <a:latin typeface="Comic Sans MS" pitchFamily="66" charset="0"/>
            </a:endParaRPr>
          </a:p>
        </p:txBody>
      </p:sp>
      <p:sp>
        <p:nvSpPr>
          <p:cNvPr id="20" name="TextovéPole 19"/>
          <p:cNvSpPr txBox="1"/>
          <p:nvPr/>
        </p:nvSpPr>
        <p:spPr>
          <a:xfrm>
            <a:off x="6745678" y="3470637"/>
            <a:ext cx="378630" cy="461665"/>
          </a:xfrm>
          <a:prstGeom prst="rect">
            <a:avLst/>
          </a:prstGeom>
          <a:noFill/>
        </p:spPr>
        <p:txBody>
          <a:bodyPr wrap="none" rtlCol="0">
            <a:spAutoFit/>
          </a:bodyPr>
          <a:lstStyle/>
          <a:p>
            <a:r>
              <a:rPr lang="cs-CZ" sz="2400" dirty="0">
                <a:latin typeface="Comic Sans MS" pitchFamily="66" charset="0"/>
              </a:rPr>
              <a:t>B</a:t>
            </a:r>
          </a:p>
        </p:txBody>
      </p:sp>
      <p:sp>
        <p:nvSpPr>
          <p:cNvPr id="21" name="TextovéPole 20"/>
          <p:cNvSpPr txBox="1"/>
          <p:nvPr/>
        </p:nvSpPr>
        <p:spPr>
          <a:xfrm>
            <a:off x="3862390" y="3782216"/>
            <a:ext cx="429926" cy="461665"/>
          </a:xfrm>
          <a:prstGeom prst="rect">
            <a:avLst/>
          </a:prstGeom>
          <a:noFill/>
        </p:spPr>
        <p:txBody>
          <a:bodyPr wrap="none" rtlCol="0">
            <a:spAutoFit/>
          </a:bodyPr>
          <a:lstStyle/>
          <a:p>
            <a:r>
              <a:rPr lang="cs-CZ" sz="2400" dirty="0">
                <a:latin typeface="Comic Sans MS" pitchFamily="66" charset="0"/>
              </a:rPr>
              <a:t>O</a:t>
            </a:r>
          </a:p>
        </p:txBody>
      </p:sp>
      <p:sp>
        <p:nvSpPr>
          <p:cNvPr id="22" name="Rovnoramenný trojúhelník 21"/>
          <p:cNvSpPr>
            <a:spLocks noChangeAspect="1"/>
          </p:cNvSpPr>
          <p:nvPr/>
        </p:nvSpPr>
        <p:spPr>
          <a:xfrm>
            <a:off x="2064675" y="3797048"/>
            <a:ext cx="216000" cy="216000"/>
          </a:xfrm>
          <a:prstGeom prst="triangl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Rovnoramenný trojúhelník 22"/>
          <p:cNvSpPr>
            <a:spLocks noChangeAspect="1"/>
          </p:cNvSpPr>
          <p:nvPr/>
        </p:nvSpPr>
        <p:spPr>
          <a:xfrm>
            <a:off x="6470859" y="3761941"/>
            <a:ext cx="216000" cy="216000"/>
          </a:xfrm>
          <a:prstGeom prst="triangl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TextovéPole 23"/>
          <p:cNvSpPr txBox="1"/>
          <p:nvPr/>
        </p:nvSpPr>
        <p:spPr>
          <a:xfrm>
            <a:off x="251520" y="219998"/>
            <a:ext cx="772969" cy="369332"/>
          </a:xfrm>
          <a:prstGeom prst="rect">
            <a:avLst/>
          </a:prstGeom>
          <a:noFill/>
        </p:spPr>
        <p:txBody>
          <a:bodyPr wrap="none" rtlCol="0">
            <a:spAutoFit/>
          </a:bodyPr>
          <a:lstStyle/>
          <a:p>
            <a:r>
              <a:rPr lang="cs-CZ" dirty="0" smtClean="0">
                <a:latin typeface="Comic Sans MS" pitchFamily="66" charset="0"/>
              </a:rPr>
              <a:t>s. 161</a:t>
            </a:r>
            <a:endParaRPr lang="cs-CZ" dirty="0">
              <a:latin typeface="Comic Sans MS" pitchFamily="66" charset="0"/>
            </a:endParaRPr>
          </a:p>
        </p:txBody>
      </p:sp>
    </p:spTree>
    <p:extLst>
      <p:ext uri="{BB962C8B-B14F-4D97-AF65-F5344CB8AC3E}">
        <p14:creationId xmlns:p14="http://schemas.microsoft.com/office/powerpoint/2010/main" val="1175180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864096"/>
          </a:xfrm>
        </p:spPr>
        <p:txBody>
          <a:bodyPr>
            <a:normAutofit/>
          </a:bodyPr>
          <a:lstStyle/>
          <a:p>
            <a:r>
              <a:rPr lang="cs-CZ" b="1" dirty="0" smtClean="0">
                <a:solidFill>
                  <a:srgbClr val="E60000"/>
                </a:solidFill>
                <a:latin typeface="Comic Sans MS" pitchFamily="66" charset="0"/>
              </a:rPr>
              <a:t>Komentář – II   </a:t>
            </a:r>
            <a:endParaRPr lang="cs-CZ" b="1" dirty="0">
              <a:solidFill>
                <a:srgbClr val="E60000"/>
              </a:solidFill>
              <a:latin typeface="Comic Sans MS" pitchFamily="66" charset="0"/>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179512" y="1556792"/>
                <a:ext cx="8640960" cy="5184576"/>
              </a:xfrm>
            </p:spPr>
            <p:txBody>
              <a:bodyPr>
                <a:normAutofit fontScale="85000" lnSpcReduction="10000"/>
              </a:bodyPr>
              <a:lstStyle/>
              <a:p>
                <a:r>
                  <a:rPr lang="cs-CZ" sz="2800" dirty="0" smtClean="0">
                    <a:solidFill>
                      <a:srgbClr val="0000FF"/>
                    </a:solidFill>
                    <a:latin typeface="Comic Sans MS" pitchFamily="66" charset="0"/>
                  </a:rPr>
                  <a:t>Je třeba správně formulovat požadavek silové a momentové rovnováhy tělesa (tyč s břemenem).</a:t>
                </a:r>
                <a:endParaRPr lang="cs-CZ" sz="2800" dirty="0">
                  <a:solidFill>
                    <a:srgbClr val="0000FF"/>
                  </a:solidFill>
                  <a:latin typeface="Comic Sans MS" pitchFamily="66" charset="0"/>
                </a:endParaRPr>
              </a:p>
              <a:p>
                <a:endParaRPr lang="cs-CZ" sz="2400" dirty="0" smtClean="0">
                  <a:latin typeface="Comic Sans MS" pitchFamily="66" charset="0"/>
                </a:endParaRPr>
              </a:p>
              <a:p>
                <a:pPr marL="0" indent="0">
                  <a:buNone/>
                </a:pPr>
                <a:endParaRPr lang="cs-CZ" sz="2400" dirty="0" smtClean="0">
                  <a:latin typeface="Comic Sans MS" pitchFamily="66" charset="0"/>
                </a:endParaRPr>
              </a:p>
              <a:p>
                <a:pPr marL="0" indent="0">
                  <a:buNone/>
                </a:pPr>
                <a:endParaRPr lang="cs-CZ" sz="2400" dirty="0" smtClean="0">
                  <a:latin typeface="Comic Sans MS" pitchFamily="66" charset="0"/>
                </a:endParaRPr>
              </a:p>
              <a:p>
                <a:endParaRPr lang="cs-CZ" sz="2400" dirty="0" smtClean="0">
                  <a:latin typeface="Comic Sans MS" pitchFamily="66" charset="0"/>
                </a:endParaRPr>
              </a:p>
              <a:p>
                <a:pPr marL="0" indent="0">
                  <a:buNone/>
                </a:pPr>
                <a:endParaRPr lang="cs-CZ" sz="2400" dirty="0" smtClean="0">
                  <a:latin typeface="Comic Sans MS" pitchFamily="66" charset="0"/>
                </a:endParaRPr>
              </a:p>
              <a:p>
                <a:pPr marL="0" indent="0">
                  <a:buNone/>
                </a:pPr>
                <a:endParaRPr lang="cs-CZ" sz="2400" dirty="0" smtClean="0">
                  <a:latin typeface="Comic Sans MS" pitchFamily="66" charset="0"/>
                </a:endParaRPr>
              </a:p>
              <a:p>
                <a:r>
                  <a:rPr lang="cs-CZ" sz="2800" dirty="0" smtClean="0">
                    <a:latin typeface="Comic Sans MS" pitchFamily="66" charset="0"/>
                  </a:rPr>
                  <a:t>Síly působící na soustavu: tíhová síla      působící na břemeno v bodě O (tíhová síla působící na tyč je nulová), tlakové síly     a        od ramen nosičů v bodech A </a:t>
                </a:r>
                <a:r>
                  <a:rPr lang="cs-CZ" sz="2800" dirty="0" err="1" smtClean="0">
                    <a:latin typeface="Comic Sans MS" pitchFamily="66" charset="0"/>
                  </a:rPr>
                  <a:t>a</a:t>
                </a:r>
                <a:r>
                  <a:rPr lang="cs-CZ" sz="2800" dirty="0" smtClean="0">
                    <a:latin typeface="Comic Sans MS" pitchFamily="66" charset="0"/>
                  </a:rPr>
                  <a:t> B. Rovnováha sil: </a:t>
                </a:r>
                <a14:m>
                  <m:oMath xmlns:m="http://schemas.openxmlformats.org/officeDocument/2006/math">
                    <m:sSub>
                      <m:sSubPr>
                        <m:ctrlPr>
                          <a:rPr lang="cs-CZ" sz="2800" i="1" smtClean="0">
                            <a:latin typeface="Cambria Math"/>
                          </a:rPr>
                        </m:ctrlPr>
                      </m:sSubPr>
                      <m:e>
                        <m:acc>
                          <m:accPr>
                            <m:chr m:val="⃗"/>
                            <m:ctrlPr>
                              <a:rPr lang="cs-CZ" sz="2800" i="1" smtClean="0">
                                <a:latin typeface="Cambria Math"/>
                              </a:rPr>
                            </m:ctrlPr>
                          </m:accPr>
                          <m:e>
                            <m:r>
                              <a:rPr lang="cs-CZ" sz="2800" b="0" i="1" smtClean="0">
                                <a:latin typeface="Cambria Math"/>
                              </a:rPr>
                              <m:t>𝐹</m:t>
                            </m:r>
                          </m:e>
                        </m:acc>
                      </m:e>
                      <m:sub>
                        <m:r>
                          <a:rPr lang="cs-CZ" sz="2800" b="0" i="1" smtClean="0">
                            <a:latin typeface="Cambria Math"/>
                          </a:rPr>
                          <m:t>1</m:t>
                        </m:r>
                      </m:sub>
                    </m:sSub>
                    <m:r>
                      <a:rPr lang="cs-CZ" sz="2800" b="0" i="0" smtClean="0">
                        <a:latin typeface="Cambria Math"/>
                      </a:rPr>
                      <m:t>+</m:t>
                    </m:r>
                    <m:sSub>
                      <m:sSubPr>
                        <m:ctrlPr>
                          <a:rPr lang="cs-CZ" sz="2800" b="0" i="1" smtClean="0">
                            <a:latin typeface="Cambria Math"/>
                          </a:rPr>
                        </m:ctrlPr>
                      </m:sSubPr>
                      <m:e>
                        <m:acc>
                          <m:accPr>
                            <m:chr m:val="⃗"/>
                            <m:ctrlPr>
                              <a:rPr lang="cs-CZ" sz="2800" b="0" i="1" smtClean="0">
                                <a:latin typeface="Cambria Math"/>
                              </a:rPr>
                            </m:ctrlPr>
                          </m:accPr>
                          <m:e>
                            <m:r>
                              <a:rPr lang="cs-CZ" sz="2800" b="0" i="1" smtClean="0">
                                <a:latin typeface="Cambria Math"/>
                              </a:rPr>
                              <m:t>𝐹</m:t>
                            </m:r>
                          </m:e>
                        </m:acc>
                      </m:e>
                      <m:sub>
                        <m:r>
                          <a:rPr lang="cs-CZ" sz="2800" b="0" i="1" smtClean="0">
                            <a:latin typeface="Cambria Math"/>
                          </a:rPr>
                          <m:t>2</m:t>
                        </m:r>
                      </m:sub>
                    </m:sSub>
                    <m:r>
                      <a:rPr lang="cs-CZ" sz="2800" b="0" i="1" smtClean="0">
                        <a:latin typeface="Cambria Math"/>
                      </a:rPr>
                      <m:t>=</m:t>
                    </m:r>
                    <m:sSub>
                      <m:sSubPr>
                        <m:ctrlPr>
                          <a:rPr lang="cs-CZ" sz="2800" b="0" i="1" smtClean="0">
                            <a:latin typeface="Cambria Math"/>
                          </a:rPr>
                        </m:ctrlPr>
                      </m:sSubPr>
                      <m:e>
                        <m:acc>
                          <m:accPr>
                            <m:chr m:val="⃗"/>
                            <m:ctrlPr>
                              <a:rPr lang="cs-CZ" sz="2800" b="0" i="1" smtClean="0">
                                <a:latin typeface="Cambria Math"/>
                              </a:rPr>
                            </m:ctrlPr>
                          </m:accPr>
                          <m:e>
                            <m:r>
                              <a:rPr lang="cs-CZ" sz="2800" b="0" i="1" smtClean="0">
                                <a:latin typeface="Cambria Math"/>
                              </a:rPr>
                              <m:t>𝐹</m:t>
                            </m:r>
                          </m:e>
                        </m:acc>
                      </m:e>
                      <m:sub>
                        <m:r>
                          <a:rPr lang="cs-CZ" sz="2800" b="0" i="1" smtClean="0">
                            <a:latin typeface="Cambria Math"/>
                          </a:rPr>
                          <m:t>𝐺</m:t>
                        </m:r>
                      </m:sub>
                    </m:sSub>
                    <m:r>
                      <a:rPr lang="cs-CZ" sz="2800" b="0" i="0" smtClean="0">
                        <a:latin typeface="Cambria Math"/>
                      </a:rPr>
                      <m:t> </m:t>
                    </m:r>
                  </m:oMath>
                </a14:m>
                <a:r>
                  <a:rPr lang="cs-CZ" sz="2800" dirty="0" smtClean="0">
                    <a:latin typeface="Comic Sans MS" pitchFamily="66" charset="0"/>
                  </a:rPr>
                  <a:t>, </a:t>
                </a:r>
                <a14:m>
                  <m:oMath xmlns:m="http://schemas.openxmlformats.org/officeDocument/2006/math">
                    <m:sSub>
                      <m:sSubPr>
                        <m:ctrlPr>
                          <a:rPr lang="cs-CZ" sz="2800" i="1">
                            <a:latin typeface="Cambria Math"/>
                          </a:rPr>
                        </m:ctrlPr>
                      </m:sSubPr>
                      <m:e>
                        <m:r>
                          <a:rPr lang="cs-CZ" sz="2800" i="1">
                            <a:latin typeface="Cambria Math"/>
                          </a:rPr>
                          <m:t>𝐹</m:t>
                        </m:r>
                      </m:e>
                      <m:sub>
                        <m:r>
                          <a:rPr lang="cs-CZ" sz="2800" i="1">
                            <a:latin typeface="Cambria Math"/>
                          </a:rPr>
                          <m:t>1</m:t>
                        </m:r>
                      </m:sub>
                    </m:sSub>
                    <m:r>
                      <a:rPr lang="cs-CZ" sz="2800" b="0" i="0" smtClean="0">
                        <a:latin typeface="Cambria Math"/>
                      </a:rPr>
                      <m:t>+ </m:t>
                    </m:r>
                    <m:sSub>
                      <m:sSubPr>
                        <m:ctrlPr>
                          <a:rPr lang="cs-CZ" sz="2800" b="0" i="1" smtClean="0">
                            <a:latin typeface="Cambria Math"/>
                          </a:rPr>
                        </m:ctrlPr>
                      </m:sSubPr>
                      <m:e>
                        <m:r>
                          <a:rPr lang="cs-CZ" sz="2800" b="0" i="1" smtClean="0">
                            <a:latin typeface="Cambria Math"/>
                          </a:rPr>
                          <m:t>𝐹</m:t>
                        </m:r>
                      </m:e>
                      <m:sub>
                        <m:r>
                          <a:rPr lang="cs-CZ" sz="2800" b="0" i="1" smtClean="0">
                            <a:latin typeface="Cambria Math"/>
                          </a:rPr>
                          <m:t>2</m:t>
                        </m:r>
                      </m:sub>
                    </m:sSub>
                    <m:r>
                      <a:rPr lang="cs-CZ" sz="2800" b="0" i="0" smtClean="0">
                        <a:latin typeface="Cambria Math"/>
                      </a:rPr>
                      <m:t>−</m:t>
                    </m:r>
                    <m:r>
                      <a:rPr lang="cs-CZ" sz="2800" b="0" i="1" smtClean="0">
                        <a:latin typeface="Cambria Math"/>
                      </a:rPr>
                      <m:t>𝑚𝑔</m:t>
                    </m:r>
                    <m:r>
                      <a:rPr lang="cs-CZ" sz="2800">
                        <a:latin typeface="Cambria Math"/>
                      </a:rPr>
                      <m:t>=0.</m:t>
                    </m:r>
                  </m:oMath>
                </a14:m>
                <a:endParaRPr lang="cs-CZ" sz="2800" dirty="0">
                  <a:latin typeface="Comic Sans MS" pitchFamily="66" charset="0"/>
                </a:endParaRPr>
              </a:p>
              <a:p>
                <a:r>
                  <a:rPr lang="cs-CZ" sz="2800" dirty="0" smtClean="0">
                    <a:latin typeface="Comic Sans MS" pitchFamily="66" charset="0"/>
                  </a:rPr>
                  <a:t>Rovnováha momentů sil vzhledem k bodu O:                       </a:t>
                </a:r>
                <a14:m>
                  <m:oMath xmlns:m="http://schemas.openxmlformats.org/officeDocument/2006/math">
                    <m:acc>
                      <m:accPr>
                        <m:chr m:val="⃗"/>
                        <m:ctrlPr>
                          <a:rPr lang="cs-CZ" sz="2800" i="1" smtClean="0">
                            <a:latin typeface="Cambria Math"/>
                          </a:rPr>
                        </m:ctrlPr>
                      </m:accPr>
                      <m:e>
                        <m:r>
                          <a:rPr lang="cs-CZ" sz="2800" b="0" i="1" smtClean="0">
                            <a:latin typeface="Cambria Math"/>
                          </a:rPr>
                          <m:t>𝑂𝐴</m:t>
                        </m:r>
                      </m:e>
                    </m:acc>
                    <m:r>
                      <a:rPr lang="cs-CZ" sz="2800" i="1" smtClean="0">
                        <a:latin typeface="Cambria Math"/>
                        <a:ea typeface="Cambria Math"/>
                      </a:rPr>
                      <m:t>×</m:t>
                    </m:r>
                    <m:sSub>
                      <m:sSubPr>
                        <m:ctrlPr>
                          <a:rPr lang="cs-CZ" sz="2800" i="1">
                            <a:latin typeface="Cambria Math"/>
                          </a:rPr>
                        </m:ctrlPr>
                      </m:sSubPr>
                      <m:e>
                        <m:acc>
                          <m:accPr>
                            <m:chr m:val="⃗"/>
                            <m:ctrlPr>
                              <a:rPr lang="cs-CZ" sz="2800" i="1">
                                <a:latin typeface="Cambria Math"/>
                              </a:rPr>
                            </m:ctrlPr>
                          </m:accPr>
                          <m:e>
                            <m:r>
                              <a:rPr lang="cs-CZ" sz="2800" i="1">
                                <a:latin typeface="Cambria Math"/>
                              </a:rPr>
                              <m:t>𝐹</m:t>
                            </m:r>
                          </m:e>
                        </m:acc>
                      </m:e>
                      <m:sub>
                        <m:r>
                          <a:rPr lang="cs-CZ" sz="2800" i="1">
                            <a:latin typeface="Cambria Math"/>
                          </a:rPr>
                          <m:t>1</m:t>
                        </m:r>
                      </m:sub>
                    </m:sSub>
                    <m:r>
                      <a:rPr lang="cs-CZ" sz="2800" b="0" i="0" smtClean="0">
                        <a:latin typeface="Cambria Math"/>
                      </a:rPr>
                      <m:t>+</m:t>
                    </m:r>
                    <m:acc>
                      <m:accPr>
                        <m:chr m:val="⃗"/>
                        <m:ctrlPr>
                          <a:rPr lang="cs-CZ" sz="2800" i="1">
                            <a:latin typeface="Cambria Math"/>
                          </a:rPr>
                        </m:ctrlPr>
                      </m:accPr>
                      <m:e>
                        <m:r>
                          <a:rPr lang="cs-CZ" sz="2800" i="1">
                            <a:latin typeface="Cambria Math"/>
                          </a:rPr>
                          <m:t>𝑂</m:t>
                        </m:r>
                        <m:r>
                          <a:rPr lang="cs-CZ" sz="2800" b="0" i="1" smtClean="0">
                            <a:latin typeface="Cambria Math"/>
                          </a:rPr>
                          <m:t>𝐵</m:t>
                        </m:r>
                      </m:e>
                    </m:acc>
                    <m:r>
                      <a:rPr lang="cs-CZ" sz="2800" i="1">
                        <a:latin typeface="Cambria Math"/>
                        <a:ea typeface="Cambria Math"/>
                      </a:rPr>
                      <m:t>×</m:t>
                    </m:r>
                    <m:sSub>
                      <m:sSubPr>
                        <m:ctrlPr>
                          <a:rPr lang="cs-CZ" sz="2800" i="1">
                            <a:latin typeface="Cambria Math"/>
                          </a:rPr>
                        </m:ctrlPr>
                      </m:sSubPr>
                      <m:e>
                        <m:acc>
                          <m:accPr>
                            <m:chr m:val="⃗"/>
                            <m:ctrlPr>
                              <a:rPr lang="cs-CZ" sz="2800" i="1">
                                <a:latin typeface="Cambria Math"/>
                              </a:rPr>
                            </m:ctrlPr>
                          </m:accPr>
                          <m:e>
                            <m:r>
                              <a:rPr lang="cs-CZ" sz="2800" i="1">
                                <a:latin typeface="Cambria Math"/>
                              </a:rPr>
                              <m:t>𝐹</m:t>
                            </m:r>
                          </m:e>
                        </m:acc>
                      </m:e>
                      <m:sub>
                        <m:r>
                          <a:rPr lang="cs-CZ" sz="2800" b="0" i="1" smtClean="0">
                            <a:latin typeface="Cambria Math"/>
                          </a:rPr>
                          <m:t>2</m:t>
                        </m:r>
                      </m:sub>
                    </m:sSub>
                    <m:r>
                      <a:rPr lang="cs-CZ" sz="2800" b="0" i="0" smtClean="0">
                        <a:latin typeface="Cambria Math"/>
                      </a:rPr>
                      <m:t>=</m:t>
                    </m:r>
                    <m:acc>
                      <m:accPr>
                        <m:chr m:val="⃗"/>
                        <m:ctrlPr>
                          <a:rPr lang="cs-CZ" sz="2800" b="0" i="1" smtClean="0">
                            <a:latin typeface="Cambria Math"/>
                          </a:rPr>
                        </m:ctrlPr>
                      </m:accPr>
                      <m:e>
                        <m:r>
                          <a:rPr lang="cs-CZ" sz="2800" b="0" i="1" smtClean="0">
                            <a:latin typeface="Cambria Math"/>
                          </a:rPr>
                          <m:t>0</m:t>
                        </m:r>
                      </m:e>
                    </m:acc>
                  </m:oMath>
                </a14:m>
                <a:r>
                  <a:rPr lang="cs-CZ" sz="2800" dirty="0" smtClean="0">
                    <a:latin typeface="Comic Sans MS" pitchFamily="66" charset="0"/>
                  </a:rPr>
                  <a:t>, </a:t>
                </a:r>
                <a14:m>
                  <m:oMath xmlns:m="http://schemas.openxmlformats.org/officeDocument/2006/math">
                    <m:r>
                      <a:rPr lang="cs-CZ" sz="2800" b="0" i="1" smtClean="0">
                        <a:latin typeface="Cambria Math"/>
                      </a:rPr>
                      <m:t>𝑎</m:t>
                    </m:r>
                    <m:sSub>
                      <m:sSubPr>
                        <m:ctrlPr>
                          <a:rPr lang="cs-CZ" sz="2800" b="0" i="1" smtClean="0">
                            <a:latin typeface="Cambria Math"/>
                          </a:rPr>
                        </m:ctrlPr>
                      </m:sSubPr>
                      <m:e>
                        <m:r>
                          <a:rPr lang="cs-CZ" sz="2800" b="0" i="1" smtClean="0">
                            <a:latin typeface="Cambria Math"/>
                          </a:rPr>
                          <m:t>𝐹</m:t>
                        </m:r>
                      </m:e>
                      <m:sub>
                        <m:r>
                          <a:rPr lang="cs-CZ" sz="2800" b="0" i="1" smtClean="0">
                            <a:latin typeface="Cambria Math"/>
                          </a:rPr>
                          <m:t>1</m:t>
                        </m:r>
                      </m:sub>
                    </m:sSub>
                    <m:r>
                      <a:rPr lang="cs-CZ" sz="2800" b="0" i="0" smtClean="0">
                        <a:latin typeface="Cambria Math"/>
                      </a:rPr>
                      <m:t>−</m:t>
                    </m:r>
                    <m:r>
                      <a:rPr lang="cs-CZ" sz="2800" b="0" i="1" smtClean="0">
                        <a:latin typeface="Cambria Math"/>
                      </a:rPr>
                      <m:t>𝑏</m:t>
                    </m:r>
                    <m:sSub>
                      <m:sSubPr>
                        <m:ctrlPr>
                          <a:rPr lang="cs-CZ" sz="2800" i="1">
                            <a:latin typeface="Cambria Math"/>
                          </a:rPr>
                        </m:ctrlPr>
                      </m:sSubPr>
                      <m:e>
                        <m:r>
                          <a:rPr lang="cs-CZ" sz="2800" i="1">
                            <a:latin typeface="Cambria Math"/>
                          </a:rPr>
                          <m:t>𝐹</m:t>
                        </m:r>
                      </m:e>
                      <m:sub>
                        <m:r>
                          <a:rPr lang="cs-CZ" sz="2800" b="0" i="1" smtClean="0">
                            <a:latin typeface="Cambria Math"/>
                          </a:rPr>
                          <m:t>2</m:t>
                        </m:r>
                      </m:sub>
                    </m:sSub>
                    <m:r>
                      <a:rPr lang="cs-CZ" sz="2800" b="0" i="0" smtClean="0">
                        <a:latin typeface="Cambria Math"/>
                      </a:rPr>
                      <m:t>=0.</m:t>
                    </m:r>
                  </m:oMath>
                </a14:m>
                <a:endParaRPr lang="cs-CZ" sz="2800" dirty="0" smtClean="0">
                  <a:latin typeface="Comic Sans MS" pitchFamily="66" charset="0"/>
                </a:endParaRPr>
              </a:p>
              <a:p>
                <a:endParaRPr lang="cs-CZ" dirty="0" smtClean="0"/>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179512" y="1556792"/>
                <a:ext cx="8640960" cy="5184576"/>
              </a:xfrm>
              <a:blipFill rotWithShape="1">
                <a:blip r:embed="rId2"/>
                <a:stretch>
                  <a:fillRect l="-917" t="-1645" r="-1551"/>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3808781" y="3465442"/>
                <a:ext cx="546495" cy="472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200" i="1" smtClean="0">
                              <a:latin typeface="Cambria Math"/>
                            </a:rPr>
                          </m:ctrlPr>
                        </m:sSubPr>
                        <m:e>
                          <m:acc>
                            <m:accPr>
                              <m:chr m:val="⃗"/>
                              <m:ctrlPr>
                                <a:rPr lang="cs-CZ" sz="2200" i="1">
                                  <a:latin typeface="Cambria Math"/>
                                </a:rPr>
                              </m:ctrlPr>
                            </m:accPr>
                            <m:e>
                              <m:r>
                                <a:rPr lang="cs-CZ" sz="2200" i="1">
                                  <a:latin typeface="Cambria Math"/>
                                </a:rPr>
                                <m:t>𝐹</m:t>
                              </m:r>
                            </m:e>
                          </m:acc>
                        </m:e>
                        <m:sub>
                          <m:r>
                            <a:rPr lang="cs-CZ" sz="2200" b="0" i="1" smtClean="0">
                              <a:latin typeface="Cambria Math"/>
                            </a:rPr>
                            <m:t>𝐺</m:t>
                          </m:r>
                        </m:sub>
                      </m:sSub>
                    </m:oMath>
                  </m:oMathPara>
                </a14:m>
                <a:endParaRPr lang="cs-CZ" sz="22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3808781" y="3465442"/>
                <a:ext cx="546495" cy="472052"/>
              </a:xfrm>
              <a:prstGeom prst="rect">
                <a:avLst/>
              </a:prstGeom>
              <a:blipFill rotWithShape="1">
                <a:blip r:embed="rId3"/>
                <a:stretch>
                  <a:fillRect t="-16667" r="-2471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 name="TextovéPole 4"/>
              <p:cNvSpPr txBox="1"/>
              <p:nvPr/>
            </p:nvSpPr>
            <p:spPr>
              <a:xfrm>
                <a:off x="2231941" y="4946914"/>
                <a:ext cx="514885" cy="472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200" i="1" smtClean="0">
                              <a:latin typeface="Cambria Math"/>
                            </a:rPr>
                          </m:ctrlPr>
                        </m:sSubPr>
                        <m:e>
                          <m:acc>
                            <m:accPr>
                              <m:chr m:val="⃗"/>
                              <m:ctrlPr>
                                <a:rPr lang="cs-CZ" sz="2200" i="1">
                                  <a:latin typeface="Cambria Math"/>
                                </a:rPr>
                              </m:ctrlPr>
                            </m:accPr>
                            <m:e>
                              <m:r>
                                <a:rPr lang="cs-CZ" sz="2200" i="1">
                                  <a:latin typeface="Cambria Math"/>
                                </a:rPr>
                                <m:t>𝐹</m:t>
                              </m:r>
                            </m:e>
                          </m:acc>
                        </m:e>
                        <m:sub>
                          <m:r>
                            <a:rPr lang="cs-CZ" sz="2200" b="0" i="1" smtClean="0">
                              <a:latin typeface="Cambria Math"/>
                            </a:rPr>
                            <m:t>1</m:t>
                          </m:r>
                        </m:sub>
                      </m:sSub>
                    </m:oMath>
                  </m:oMathPara>
                </a14:m>
                <a:endParaRPr lang="cs-CZ" sz="2200"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2231941" y="4946914"/>
                <a:ext cx="514885" cy="472052"/>
              </a:xfrm>
              <a:prstGeom prst="rect">
                <a:avLst/>
              </a:prstGeom>
              <a:blipFill rotWithShape="1">
                <a:blip r:embed="rId4"/>
                <a:stretch>
                  <a:fillRect t="-16883" r="-24706"/>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 name="TextovéPole 5"/>
              <p:cNvSpPr txBox="1"/>
              <p:nvPr/>
            </p:nvSpPr>
            <p:spPr>
              <a:xfrm>
                <a:off x="2917707" y="4942226"/>
                <a:ext cx="521425" cy="472052"/>
              </a:xfrm>
              <a:prstGeom prst="rect">
                <a:avLst/>
              </a:prstGeom>
              <a:noFill/>
            </p:spPr>
            <p:txBody>
              <a:bodyPr wrap="none" rtlCol="0">
                <a:spAutoFit/>
              </a:bodyPr>
              <a:lstStyle/>
              <a:p>
                <a14:m>
                  <m:oMath xmlns:m="http://schemas.openxmlformats.org/officeDocument/2006/math">
                    <m:sSub>
                      <m:sSubPr>
                        <m:ctrlPr>
                          <a:rPr lang="cs-CZ" sz="2200" i="1" smtClean="0">
                            <a:latin typeface="Cambria Math"/>
                          </a:rPr>
                        </m:ctrlPr>
                      </m:sSubPr>
                      <m:e>
                        <m:acc>
                          <m:accPr>
                            <m:chr m:val="⃗"/>
                            <m:ctrlPr>
                              <a:rPr lang="cs-CZ" sz="2200" i="1">
                                <a:latin typeface="Cambria Math"/>
                              </a:rPr>
                            </m:ctrlPr>
                          </m:accPr>
                          <m:e>
                            <m:r>
                              <a:rPr lang="cs-CZ" sz="2200" i="1">
                                <a:latin typeface="Cambria Math"/>
                              </a:rPr>
                              <m:t>𝐹</m:t>
                            </m:r>
                          </m:e>
                        </m:acc>
                      </m:e>
                      <m:sub>
                        <m:r>
                          <a:rPr lang="cs-CZ" sz="2200" b="0" i="1" smtClean="0">
                            <a:latin typeface="Cambria Math"/>
                          </a:rPr>
                          <m:t>2</m:t>
                        </m:r>
                      </m:sub>
                    </m:sSub>
                  </m:oMath>
                </a14:m>
                <a:r>
                  <a:rPr lang="cs-CZ" sz="2200" dirty="0" smtClean="0"/>
                  <a:t> </a:t>
                </a:r>
                <a:endParaRPr lang="cs-CZ" sz="22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2917707" y="4942226"/>
                <a:ext cx="521425" cy="472052"/>
              </a:xfrm>
              <a:prstGeom prst="rect">
                <a:avLst/>
              </a:prstGeom>
              <a:blipFill rotWithShape="1">
                <a:blip r:embed="rId5"/>
                <a:stretch>
                  <a:fillRect l="-1176" t="-16883" r="-17647" b="-1299"/>
                </a:stretch>
              </a:blipFill>
            </p:spPr>
            <p:txBody>
              <a:bodyPr/>
              <a:lstStyle/>
              <a:p>
                <a:r>
                  <a:rPr lang="cs-CZ">
                    <a:noFill/>
                  </a:rPr>
                  <a:t> </a:t>
                </a:r>
              </a:p>
            </p:txBody>
          </p:sp>
        </mc:Fallback>
      </mc:AlternateContent>
      <p:sp>
        <p:nvSpPr>
          <p:cNvPr id="7" name="Obdélník 6"/>
          <p:cNvSpPr/>
          <p:nvPr/>
        </p:nvSpPr>
        <p:spPr>
          <a:xfrm>
            <a:off x="2123728" y="3118062"/>
            <a:ext cx="4608512" cy="22599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p:cNvCxnSpPr/>
          <p:nvPr/>
        </p:nvCxnSpPr>
        <p:spPr>
          <a:xfrm>
            <a:off x="3808781" y="3129358"/>
            <a:ext cx="0" cy="1144221"/>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2210367" y="2656876"/>
            <a:ext cx="0" cy="648072"/>
          </a:xfrm>
          <a:prstGeom prst="straightConnector1">
            <a:avLst/>
          </a:prstGeom>
          <a:ln w="444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6588224" y="2816109"/>
            <a:ext cx="0" cy="488839"/>
          </a:xfrm>
          <a:prstGeom prst="straightConnector1">
            <a:avLst/>
          </a:prstGeom>
          <a:ln w="444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ovéPole 15"/>
              <p:cNvSpPr txBox="1"/>
              <p:nvPr/>
            </p:nvSpPr>
            <p:spPr>
              <a:xfrm>
                <a:off x="5746543" y="4244010"/>
                <a:ext cx="546496" cy="472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200" i="1" smtClean="0">
                              <a:latin typeface="Cambria Math"/>
                            </a:rPr>
                          </m:ctrlPr>
                        </m:sSubPr>
                        <m:e>
                          <m:acc>
                            <m:accPr>
                              <m:chr m:val="⃗"/>
                              <m:ctrlPr>
                                <a:rPr lang="cs-CZ" sz="2200" i="1">
                                  <a:latin typeface="Cambria Math"/>
                                </a:rPr>
                              </m:ctrlPr>
                            </m:accPr>
                            <m:e>
                              <m:r>
                                <a:rPr lang="cs-CZ" sz="2200" i="1">
                                  <a:latin typeface="Cambria Math"/>
                                </a:rPr>
                                <m:t>𝐹</m:t>
                              </m:r>
                            </m:e>
                          </m:acc>
                        </m:e>
                        <m:sub>
                          <m:r>
                            <a:rPr lang="cs-CZ" sz="2200" b="0" i="1" smtClean="0">
                              <a:latin typeface="Cambria Math"/>
                            </a:rPr>
                            <m:t>𝐺</m:t>
                          </m:r>
                        </m:sub>
                      </m:sSub>
                    </m:oMath>
                  </m:oMathPara>
                </a14:m>
                <a:endParaRPr lang="cs-CZ" sz="2200" dirty="0"/>
              </a:p>
            </p:txBody>
          </p:sp>
        </mc:Choice>
        <mc:Fallback xmlns="">
          <p:sp>
            <p:nvSpPr>
              <p:cNvPr id="16" name="TextovéPole 15"/>
              <p:cNvSpPr txBox="1">
                <a:spLocks noRot="1" noChangeAspect="1" noMove="1" noResize="1" noEditPoints="1" noAdjustHandles="1" noChangeArrowheads="1" noChangeShapeType="1" noTextEdit="1"/>
              </p:cNvSpPr>
              <p:nvPr/>
            </p:nvSpPr>
            <p:spPr>
              <a:xfrm>
                <a:off x="5746543" y="4244010"/>
                <a:ext cx="546496" cy="472052"/>
              </a:xfrm>
              <a:prstGeom prst="rect">
                <a:avLst/>
              </a:prstGeom>
              <a:blipFill rotWithShape="1">
                <a:blip r:embed="rId6"/>
                <a:stretch>
                  <a:fillRect t="-16667" r="-2471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TextovéPole 16"/>
              <p:cNvSpPr txBox="1"/>
              <p:nvPr/>
            </p:nvSpPr>
            <p:spPr>
              <a:xfrm>
                <a:off x="2231942" y="2554484"/>
                <a:ext cx="514885" cy="472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200" i="1" smtClean="0">
                              <a:latin typeface="Cambria Math"/>
                            </a:rPr>
                          </m:ctrlPr>
                        </m:sSubPr>
                        <m:e>
                          <m:acc>
                            <m:accPr>
                              <m:chr m:val="⃗"/>
                              <m:ctrlPr>
                                <a:rPr lang="cs-CZ" sz="2200" i="1">
                                  <a:latin typeface="Cambria Math"/>
                                </a:rPr>
                              </m:ctrlPr>
                            </m:accPr>
                            <m:e>
                              <m:r>
                                <a:rPr lang="cs-CZ" sz="2200" i="1">
                                  <a:latin typeface="Cambria Math"/>
                                </a:rPr>
                                <m:t>𝐹</m:t>
                              </m:r>
                            </m:e>
                          </m:acc>
                        </m:e>
                        <m:sub>
                          <m:r>
                            <a:rPr lang="cs-CZ" sz="2200" b="0" i="1" smtClean="0">
                              <a:latin typeface="Cambria Math"/>
                            </a:rPr>
                            <m:t>1</m:t>
                          </m:r>
                        </m:sub>
                      </m:sSub>
                    </m:oMath>
                  </m:oMathPara>
                </a14:m>
                <a:endParaRPr lang="cs-CZ" sz="2200" dirty="0"/>
              </a:p>
            </p:txBody>
          </p:sp>
        </mc:Choice>
        <mc:Fallback xmlns="">
          <p:sp>
            <p:nvSpPr>
              <p:cNvPr id="17" name="TextovéPole 16"/>
              <p:cNvSpPr txBox="1">
                <a:spLocks noRot="1" noChangeAspect="1" noMove="1" noResize="1" noEditPoints="1" noAdjustHandles="1" noChangeArrowheads="1" noChangeShapeType="1" noTextEdit="1"/>
              </p:cNvSpPr>
              <p:nvPr/>
            </p:nvSpPr>
            <p:spPr>
              <a:xfrm>
                <a:off x="2231942" y="2554484"/>
                <a:ext cx="514885" cy="472052"/>
              </a:xfrm>
              <a:prstGeom prst="rect">
                <a:avLst/>
              </a:prstGeom>
              <a:blipFill rotWithShape="1">
                <a:blip r:embed="rId7"/>
                <a:stretch>
                  <a:fillRect t="-16883" r="-24706"/>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TextovéPole 17"/>
              <p:cNvSpPr txBox="1"/>
              <p:nvPr/>
            </p:nvSpPr>
            <p:spPr>
              <a:xfrm>
                <a:off x="6019791" y="2630782"/>
                <a:ext cx="521425" cy="472052"/>
              </a:xfrm>
              <a:prstGeom prst="rect">
                <a:avLst/>
              </a:prstGeom>
              <a:noFill/>
            </p:spPr>
            <p:txBody>
              <a:bodyPr wrap="none" rtlCol="0">
                <a:spAutoFit/>
              </a:bodyPr>
              <a:lstStyle/>
              <a:p>
                <a14:m>
                  <m:oMath xmlns:m="http://schemas.openxmlformats.org/officeDocument/2006/math">
                    <m:sSub>
                      <m:sSubPr>
                        <m:ctrlPr>
                          <a:rPr lang="cs-CZ" sz="2200" i="1" smtClean="0">
                            <a:latin typeface="Cambria Math"/>
                          </a:rPr>
                        </m:ctrlPr>
                      </m:sSubPr>
                      <m:e>
                        <m:acc>
                          <m:accPr>
                            <m:chr m:val="⃗"/>
                            <m:ctrlPr>
                              <a:rPr lang="cs-CZ" sz="2200" i="1">
                                <a:latin typeface="Cambria Math"/>
                              </a:rPr>
                            </m:ctrlPr>
                          </m:accPr>
                          <m:e>
                            <m:r>
                              <a:rPr lang="cs-CZ" sz="2200" i="1">
                                <a:latin typeface="Cambria Math"/>
                              </a:rPr>
                              <m:t>𝐹</m:t>
                            </m:r>
                          </m:e>
                        </m:acc>
                      </m:e>
                      <m:sub>
                        <m:r>
                          <a:rPr lang="cs-CZ" sz="2200" b="0" i="1" smtClean="0">
                            <a:latin typeface="Cambria Math"/>
                          </a:rPr>
                          <m:t>2</m:t>
                        </m:r>
                      </m:sub>
                    </m:sSub>
                  </m:oMath>
                </a14:m>
                <a:r>
                  <a:rPr lang="cs-CZ" sz="2200" dirty="0" smtClean="0"/>
                  <a:t> </a:t>
                </a:r>
                <a:endParaRPr lang="cs-CZ" sz="2200" dirty="0"/>
              </a:p>
            </p:txBody>
          </p:sp>
        </mc:Choice>
        <mc:Fallback xmlns="">
          <p:sp>
            <p:nvSpPr>
              <p:cNvPr id="18" name="TextovéPole 17"/>
              <p:cNvSpPr txBox="1">
                <a:spLocks noRot="1" noChangeAspect="1" noMove="1" noResize="1" noEditPoints="1" noAdjustHandles="1" noChangeArrowheads="1" noChangeShapeType="1" noTextEdit="1"/>
              </p:cNvSpPr>
              <p:nvPr/>
            </p:nvSpPr>
            <p:spPr>
              <a:xfrm>
                <a:off x="6019791" y="2630782"/>
                <a:ext cx="521425" cy="472052"/>
              </a:xfrm>
              <a:prstGeom prst="rect">
                <a:avLst/>
              </a:prstGeom>
              <a:blipFill rotWithShape="1">
                <a:blip r:embed="rId8"/>
                <a:stretch>
                  <a:fillRect t="-16883" r="-17442" b="-1299"/>
                </a:stretch>
              </a:blipFill>
            </p:spPr>
            <p:txBody>
              <a:bodyPr/>
              <a:lstStyle/>
              <a:p>
                <a:r>
                  <a:rPr lang="cs-CZ">
                    <a:noFill/>
                  </a:rPr>
                  <a:t> </a:t>
                </a:r>
              </a:p>
            </p:txBody>
          </p:sp>
        </mc:Fallback>
      </mc:AlternateContent>
      <p:sp>
        <p:nvSpPr>
          <p:cNvPr id="19" name="TextovéPole 18"/>
          <p:cNvSpPr txBox="1"/>
          <p:nvPr/>
        </p:nvSpPr>
        <p:spPr>
          <a:xfrm>
            <a:off x="1672337" y="2950814"/>
            <a:ext cx="409086" cy="461665"/>
          </a:xfrm>
          <a:prstGeom prst="rect">
            <a:avLst/>
          </a:prstGeom>
          <a:noFill/>
        </p:spPr>
        <p:txBody>
          <a:bodyPr wrap="none" rtlCol="0">
            <a:spAutoFit/>
          </a:bodyPr>
          <a:lstStyle/>
          <a:p>
            <a:r>
              <a:rPr lang="cs-CZ" sz="2400" dirty="0" smtClean="0">
                <a:latin typeface="Comic Sans MS" pitchFamily="66" charset="0"/>
              </a:rPr>
              <a:t>A</a:t>
            </a:r>
            <a:endParaRPr lang="cs-CZ" sz="2400" dirty="0">
              <a:latin typeface="Comic Sans MS" pitchFamily="66" charset="0"/>
            </a:endParaRPr>
          </a:p>
        </p:txBody>
      </p:sp>
      <p:sp>
        <p:nvSpPr>
          <p:cNvPr id="20" name="TextovéPole 19"/>
          <p:cNvSpPr txBox="1"/>
          <p:nvPr/>
        </p:nvSpPr>
        <p:spPr>
          <a:xfrm>
            <a:off x="6745678" y="2944859"/>
            <a:ext cx="378630" cy="461665"/>
          </a:xfrm>
          <a:prstGeom prst="rect">
            <a:avLst/>
          </a:prstGeom>
          <a:noFill/>
        </p:spPr>
        <p:txBody>
          <a:bodyPr wrap="none" rtlCol="0">
            <a:spAutoFit/>
          </a:bodyPr>
          <a:lstStyle/>
          <a:p>
            <a:r>
              <a:rPr lang="cs-CZ" sz="2400" dirty="0">
                <a:latin typeface="Comic Sans MS" pitchFamily="66" charset="0"/>
              </a:rPr>
              <a:t>B</a:t>
            </a:r>
          </a:p>
        </p:txBody>
      </p:sp>
      <p:sp>
        <p:nvSpPr>
          <p:cNvPr id="21" name="TextovéPole 20"/>
          <p:cNvSpPr txBox="1"/>
          <p:nvPr/>
        </p:nvSpPr>
        <p:spPr>
          <a:xfrm>
            <a:off x="3593818" y="2641169"/>
            <a:ext cx="429926" cy="461665"/>
          </a:xfrm>
          <a:prstGeom prst="rect">
            <a:avLst/>
          </a:prstGeom>
          <a:noFill/>
        </p:spPr>
        <p:txBody>
          <a:bodyPr wrap="none" rtlCol="0">
            <a:spAutoFit/>
          </a:bodyPr>
          <a:lstStyle/>
          <a:p>
            <a:r>
              <a:rPr lang="cs-CZ" sz="2400" dirty="0">
                <a:latin typeface="Comic Sans MS" pitchFamily="66" charset="0"/>
              </a:rPr>
              <a:t>O</a:t>
            </a:r>
          </a:p>
        </p:txBody>
      </p:sp>
      <p:sp>
        <p:nvSpPr>
          <p:cNvPr id="22" name="TextovéPole 21"/>
          <p:cNvSpPr txBox="1"/>
          <p:nvPr/>
        </p:nvSpPr>
        <p:spPr>
          <a:xfrm>
            <a:off x="2746827" y="3304948"/>
            <a:ext cx="341760" cy="461665"/>
          </a:xfrm>
          <a:prstGeom prst="rect">
            <a:avLst/>
          </a:prstGeom>
          <a:noFill/>
        </p:spPr>
        <p:txBody>
          <a:bodyPr wrap="none" rtlCol="0">
            <a:spAutoFit/>
          </a:bodyPr>
          <a:lstStyle/>
          <a:p>
            <a:r>
              <a:rPr lang="cs-CZ" sz="2400" dirty="0">
                <a:latin typeface="Comic Sans MS" pitchFamily="66" charset="0"/>
              </a:rPr>
              <a:t>a</a:t>
            </a:r>
          </a:p>
        </p:txBody>
      </p:sp>
      <p:sp>
        <p:nvSpPr>
          <p:cNvPr id="23" name="TextovéPole 22"/>
          <p:cNvSpPr txBox="1"/>
          <p:nvPr/>
        </p:nvSpPr>
        <p:spPr>
          <a:xfrm>
            <a:off x="5148064" y="3344054"/>
            <a:ext cx="367408" cy="461665"/>
          </a:xfrm>
          <a:prstGeom prst="rect">
            <a:avLst/>
          </a:prstGeom>
          <a:noFill/>
        </p:spPr>
        <p:txBody>
          <a:bodyPr wrap="none" rtlCol="0">
            <a:spAutoFit/>
          </a:bodyPr>
          <a:lstStyle/>
          <a:p>
            <a:r>
              <a:rPr lang="cs-CZ" sz="2400" dirty="0" smtClean="0">
                <a:latin typeface="Comic Sans MS" pitchFamily="66" charset="0"/>
              </a:rPr>
              <a:t>b</a:t>
            </a:r>
            <a:endParaRPr lang="cs-CZ" sz="2400" dirty="0">
              <a:latin typeface="Comic Sans MS" pitchFamily="66" charset="0"/>
            </a:endParaRPr>
          </a:p>
        </p:txBody>
      </p:sp>
      <p:sp>
        <p:nvSpPr>
          <p:cNvPr id="24" name="Rovnoramenný trojúhelník 23"/>
          <p:cNvSpPr>
            <a:spLocks noChangeAspect="1"/>
          </p:cNvSpPr>
          <p:nvPr/>
        </p:nvSpPr>
        <p:spPr>
          <a:xfrm>
            <a:off x="2102367" y="3304479"/>
            <a:ext cx="216000" cy="216000"/>
          </a:xfrm>
          <a:prstGeom prst="triangl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Rovnoramenný trojúhelník 24"/>
          <p:cNvSpPr>
            <a:spLocks noChangeAspect="1"/>
          </p:cNvSpPr>
          <p:nvPr/>
        </p:nvSpPr>
        <p:spPr>
          <a:xfrm>
            <a:off x="6480224" y="3298524"/>
            <a:ext cx="216000" cy="216000"/>
          </a:xfrm>
          <a:prstGeom prst="triangl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71504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130"/>
          </a:xfrm>
        </p:spPr>
        <p:txBody>
          <a:bodyPr>
            <a:normAutofit/>
          </a:bodyPr>
          <a:lstStyle/>
          <a:p>
            <a:r>
              <a:rPr lang="cs-CZ" b="1" dirty="0">
                <a:solidFill>
                  <a:srgbClr val="E60000"/>
                </a:solidFill>
                <a:latin typeface="Comic Sans MS" pitchFamily="66" charset="0"/>
              </a:rPr>
              <a:t>Gymnaziální </a:t>
            </a:r>
            <a:r>
              <a:rPr lang="cs-CZ" b="1" dirty="0" smtClean="0">
                <a:solidFill>
                  <a:srgbClr val="E60000"/>
                </a:solidFill>
                <a:latin typeface="Comic Sans MS" pitchFamily="66" charset="0"/>
              </a:rPr>
              <a:t>učebnice – III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107504" y="1556792"/>
            <a:ext cx="8712968" cy="4680520"/>
          </a:xfrm>
        </p:spPr>
        <p:txBody>
          <a:bodyPr>
            <a:normAutofit/>
          </a:bodyPr>
          <a:lstStyle/>
          <a:p>
            <a:r>
              <a:rPr lang="cs-CZ" sz="2400" dirty="0" smtClean="0">
                <a:latin typeface="Comic Sans MS" pitchFamily="66" charset="0"/>
              </a:rPr>
              <a:t>Uvažujme tuhé těleso, které je otáčivé kolem nehybné osy. Budeme uvažovat jen takové případy, kdy je působící síla kolmá k </a:t>
            </a:r>
            <a:r>
              <a:rPr lang="cs-CZ" sz="2400" dirty="0">
                <a:latin typeface="Comic Sans MS" pitchFamily="66" charset="0"/>
              </a:rPr>
              <a:t>o</a:t>
            </a:r>
            <a:r>
              <a:rPr lang="cs-CZ" sz="2400" dirty="0" smtClean="0">
                <a:latin typeface="Comic Sans MS" pitchFamily="66" charset="0"/>
              </a:rPr>
              <a:t>se otáčení. Fyzikální veličina vyjadřující otáčivý účinek síly se nazývá moment síly vzhledem k ose otáčení. </a:t>
            </a:r>
            <a:endParaRPr lang="cs-CZ" sz="2400" dirty="0">
              <a:latin typeface="Comic Sans MS" pitchFamily="66" charset="0"/>
            </a:endParaRPr>
          </a:p>
          <a:p>
            <a:r>
              <a:rPr lang="cs-CZ" sz="2400" dirty="0" smtClean="0">
                <a:latin typeface="Comic Sans MS" pitchFamily="66" charset="0"/>
              </a:rPr>
              <a:t>Velikost momentu síly je rovna součinu velikosti síly </a:t>
            </a:r>
            <a:r>
              <a:rPr lang="cs-CZ" sz="2400" i="1" dirty="0" smtClean="0">
                <a:latin typeface="Comic Sans MS" pitchFamily="66" charset="0"/>
              </a:rPr>
              <a:t>F </a:t>
            </a:r>
            <a:r>
              <a:rPr lang="cs-CZ" sz="2400" dirty="0" smtClean="0">
                <a:latin typeface="Comic Sans MS" pitchFamily="66" charset="0"/>
              </a:rPr>
              <a:t> a kolmé vzdálenosti </a:t>
            </a:r>
            <a:r>
              <a:rPr lang="cs-CZ" sz="2400" i="1" dirty="0" smtClean="0">
                <a:latin typeface="Comic Sans MS" pitchFamily="66" charset="0"/>
              </a:rPr>
              <a:t>d</a:t>
            </a:r>
            <a:r>
              <a:rPr lang="cs-CZ" sz="2400" dirty="0" smtClean="0">
                <a:latin typeface="Comic Sans MS" pitchFamily="66" charset="0"/>
              </a:rPr>
              <a:t> vektorové přímky síly os osy otáčení. Směr momentu síly určíme podle pravidla pravé ruky.</a:t>
            </a:r>
          </a:p>
          <a:p>
            <a:r>
              <a:rPr lang="cs-CZ" sz="2400" dirty="0" smtClean="0">
                <a:latin typeface="Comic Sans MS" pitchFamily="66" charset="0"/>
              </a:rPr>
              <a:t>Na těleso otáčivé kolem nehybné osy může působit více sil.  Jejich celkový moment je určen výsledným momentem sil. Momenty sil leží v ose otáčení, mohou však mít různý směr. </a:t>
            </a:r>
          </a:p>
          <a:p>
            <a:endParaRPr lang="cs-CZ" sz="2600" dirty="0" smtClean="0">
              <a:latin typeface="Comic Sans MS" pitchFamily="66" charset="0"/>
            </a:endParaRPr>
          </a:p>
          <a:p>
            <a:endParaRPr lang="cs-CZ" sz="2600" dirty="0" smtClean="0">
              <a:latin typeface="Comic Sans MS" pitchFamily="66" charset="0"/>
            </a:endParaRPr>
          </a:p>
          <a:p>
            <a:endParaRPr lang="cs-CZ" dirty="0" smtClean="0"/>
          </a:p>
          <a:p>
            <a:endParaRPr lang="cs-CZ" dirty="0"/>
          </a:p>
        </p:txBody>
      </p:sp>
      <p:sp>
        <p:nvSpPr>
          <p:cNvPr id="4" name="TextovéPole 3"/>
          <p:cNvSpPr txBox="1"/>
          <p:nvPr/>
        </p:nvSpPr>
        <p:spPr>
          <a:xfrm>
            <a:off x="251520" y="219998"/>
            <a:ext cx="1292341" cy="369332"/>
          </a:xfrm>
          <a:prstGeom prst="rect">
            <a:avLst/>
          </a:prstGeom>
          <a:noFill/>
        </p:spPr>
        <p:txBody>
          <a:bodyPr wrap="none" rtlCol="0">
            <a:spAutoFit/>
          </a:bodyPr>
          <a:lstStyle/>
          <a:p>
            <a:r>
              <a:rPr lang="cs-CZ" dirty="0" smtClean="0">
                <a:latin typeface="Comic Sans MS" pitchFamily="66" charset="0"/>
              </a:rPr>
              <a:t>s. 150, 151</a:t>
            </a:r>
            <a:endParaRPr lang="cs-CZ" dirty="0">
              <a:latin typeface="Comic Sans MS" pitchFamily="66" charset="0"/>
            </a:endParaRPr>
          </a:p>
        </p:txBody>
      </p:sp>
    </p:spTree>
    <p:extLst>
      <p:ext uri="{BB962C8B-B14F-4D97-AF65-F5344CB8AC3E}">
        <p14:creationId xmlns:p14="http://schemas.microsoft.com/office/powerpoint/2010/main" val="1416682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792088"/>
          </a:xfrm>
        </p:spPr>
        <p:txBody>
          <a:bodyPr>
            <a:normAutofit/>
          </a:bodyPr>
          <a:lstStyle/>
          <a:p>
            <a:r>
              <a:rPr lang="cs-CZ" b="1" dirty="0" smtClean="0">
                <a:solidFill>
                  <a:srgbClr val="E60000"/>
                </a:solidFill>
                <a:latin typeface="Comic Sans MS" pitchFamily="66" charset="0"/>
              </a:rPr>
              <a:t>Komentář – III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179512" y="1268760"/>
            <a:ext cx="8856984" cy="5256584"/>
          </a:xfrm>
        </p:spPr>
        <p:txBody>
          <a:bodyPr>
            <a:normAutofit/>
          </a:bodyPr>
          <a:lstStyle/>
          <a:p>
            <a:r>
              <a:rPr lang="cs-CZ" sz="2400" dirty="0" smtClean="0">
                <a:solidFill>
                  <a:srgbClr val="0000FF"/>
                </a:solidFill>
                <a:latin typeface="Comic Sans MS" pitchFamily="66" charset="0"/>
              </a:rPr>
              <a:t>Pojem „</a:t>
            </a:r>
            <a:r>
              <a:rPr lang="cs-CZ" sz="2400" dirty="0">
                <a:solidFill>
                  <a:srgbClr val="0000FF"/>
                </a:solidFill>
                <a:latin typeface="Comic Sans MS" pitchFamily="66" charset="0"/>
              </a:rPr>
              <a:t>m</a:t>
            </a:r>
            <a:r>
              <a:rPr lang="cs-CZ" sz="2400" dirty="0" smtClean="0">
                <a:solidFill>
                  <a:srgbClr val="0000FF"/>
                </a:solidFill>
                <a:latin typeface="Comic Sans MS" pitchFamily="66" charset="0"/>
              </a:rPr>
              <a:t>oment síly vzhledem k ose“ je „špatná“ veličina. Její zavedení a používání je matoucí. </a:t>
            </a:r>
          </a:p>
          <a:p>
            <a:r>
              <a:rPr lang="cs-CZ" sz="2400" dirty="0" smtClean="0">
                <a:latin typeface="Comic Sans MS" pitchFamily="66" charset="0"/>
              </a:rPr>
              <a:t>Správný pojem: moment síly vzhledem k bodu. „Moment síly vzhledem k ose“ je pak průmětem momentu síly </a:t>
            </a:r>
            <a:r>
              <a:rPr lang="cs-CZ" sz="2400" dirty="0" err="1" smtClean="0">
                <a:latin typeface="Comic Sans MS" pitchFamily="66" charset="0"/>
              </a:rPr>
              <a:t>vzta</a:t>
            </a:r>
            <a:r>
              <a:rPr lang="cs-CZ" sz="2400" dirty="0" smtClean="0">
                <a:latin typeface="Comic Sans MS" pitchFamily="66" charset="0"/>
              </a:rPr>
              <a:t>- </a:t>
            </a:r>
            <a:r>
              <a:rPr lang="cs-CZ" sz="2400" dirty="0" err="1" smtClean="0">
                <a:latin typeface="Comic Sans MS" pitchFamily="66" charset="0"/>
              </a:rPr>
              <a:t>ženého</a:t>
            </a:r>
            <a:r>
              <a:rPr lang="cs-CZ" sz="2400" dirty="0" smtClean="0">
                <a:latin typeface="Comic Sans MS" pitchFamily="66" charset="0"/>
              </a:rPr>
              <a:t> k libovolnému bodu O na ose do směru této osy.</a:t>
            </a:r>
            <a:endParaRPr lang="cs-CZ" sz="2400" dirty="0">
              <a:latin typeface="Comic Sans MS" pitchFamily="66" charset="0"/>
            </a:endParaRPr>
          </a:p>
          <a:p>
            <a:pPr marL="0" indent="0">
              <a:buNone/>
            </a:pPr>
            <a:r>
              <a:rPr lang="cs-CZ" sz="2600" dirty="0" smtClean="0">
                <a:latin typeface="Comic Sans MS" pitchFamily="66" charset="0"/>
              </a:rPr>
              <a:t>    </a:t>
            </a:r>
          </a:p>
          <a:p>
            <a:pPr marL="0" indent="0">
              <a:buNone/>
            </a:pPr>
            <a:endParaRPr lang="cs-CZ" sz="2600" dirty="0" smtClean="0">
              <a:latin typeface="Comic Sans MS" pitchFamily="66" charset="0"/>
            </a:endParaRPr>
          </a:p>
          <a:p>
            <a:pPr marL="0" indent="0">
              <a:buNone/>
            </a:pPr>
            <a:endParaRPr lang="cs-CZ" dirty="0" smtClean="0"/>
          </a:p>
          <a:p>
            <a:pPr marL="0" indent="0">
              <a:buNone/>
            </a:pPr>
            <a:endParaRPr lang="cs-CZ" dirty="0"/>
          </a:p>
        </p:txBody>
      </p:sp>
      <p:cxnSp>
        <p:nvCxnSpPr>
          <p:cNvPr id="5" name="Přímá spojnice 4"/>
          <p:cNvCxnSpPr/>
          <p:nvPr/>
        </p:nvCxnSpPr>
        <p:spPr>
          <a:xfrm flipV="1">
            <a:off x="3727248" y="2710371"/>
            <a:ext cx="360040" cy="1914368"/>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6" name="Vývojový diagram: údaje 5"/>
          <p:cNvSpPr>
            <a:spLocks/>
          </p:cNvSpPr>
          <p:nvPr/>
        </p:nvSpPr>
        <p:spPr>
          <a:xfrm rot="2549518">
            <a:off x="3563717" y="3577327"/>
            <a:ext cx="3772180" cy="2658550"/>
          </a:xfrm>
          <a:prstGeom prst="flowChartInputOutpu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p:cNvSpPr>
            <a:spLocks noChangeAspect="1"/>
          </p:cNvSpPr>
          <p:nvPr/>
        </p:nvSpPr>
        <p:spPr>
          <a:xfrm>
            <a:off x="3365359" y="6471344"/>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13"/>
          <p:cNvCxnSpPr/>
          <p:nvPr/>
        </p:nvCxnSpPr>
        <p:spPr>
          <a:xfrm flipH="1">
            <a:off x="6300192" y="3612526"/>
            <a:ext cx="288032" cy="154466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Přímá spojnice 33"/>
          <p:cNvCxnSpPr/>
          <p:nvPr/>
        </p:nvCxnSpPr>
        <p:spPr>
          <a:xfrm flipV="1">
            <a:off x="5553779" y="3645024"/>
            <a:ext cx="1034445" cy="28803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Přímá spojnice se šipkou 37"/>
          <p:cNvCxnSpPr>
            <a:stCxn id="10" idx="0"/>
          </p:cNvCxnSpPr>
          <p:nvPr/>
        </p:nvCxnSpPr>
        <p:spPr>
          <a:xfrm flipV="1">
            <a:off x="5292080" y="3933056"/>
            <a:ext cx="261699" cy="1383367"/>
          </a:xfrm>
          <a:prstGeom prst="straightConnector1">
            <a:avLst/>
          </a:prstGeom>
          <a:ln w="38100">
            <a:solidFill>
              <a:srgbClr val="FF0000"/>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V="1">
            <a:off x="5292080" y="3612526"/>
            <a:ext cx="1296144" cy="1728192"/>
          </a:xfrm>
          <a:prstGeom prst="straightConnector1">
            <a:avLst/>
          </a:prstGeom>
          <a:ln w="412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Ovál 9"/>
          <p:cNvSpPr>
            <a:spLocks noChangeAspect="1"/>
          </p:cNvSpPr>
          <p:nvPr/>
        </p:nvSpPr>
        <p:spPr>
          <a:xfrm>
            <a:off x="5238080" y="5316423"/>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2" name="Přímá spojnice 41"/>
          <p:cNvCxnSpPr/>
          <p:nvPr/>
        </p:nvCxnSpPr>
        <p:spPr>
          <a:xfrm flipV="1">
            <a:off x="5346080" y="5157193"/>
            <a:ext cx="954112" cy="213230"/>
          </a:xfrm>
          <a:prstGeom prst="line">
            <a:avLst/>
          </a:prstGeom>
          <a:ln w="38100">
            <a:solidFill>
              <a:srgbClr val="FF0000"/>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53" name="Přímá spojnice se šipkou 52"/>
          <p:cNvCxnSpPr/>
          <p:nvPr/>
        </p:nvCxnSpPr>
        <p:spPr>
          <a:xfrm flipV="1">
            <a:off x="3367208" y="5424423"/>
            <a:ext cx="1924872" cy="1100923"/>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0" name="Přímá spojnice se šipkou 59"/>
          <p:cNvCxnSpPr>
            <a:endCxn id="10" idx="1"/>
          </p:cNvCxnSpPr>
          <p:nvPr/>
        </p:nvCxnSpPr>
        <p:spPr>
          <a:xfrm>
            <a:off x="3727248" y="4624739"/>
            <a:ext cx="1526648" cy="707500"/>
          </a:xfrm>
          <a:prstGeom prst="straightConnector1">
            <a:avLst/>
          </a:prstGeom>
          <a:ln w="2540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65" name="Přímá spojnice se šipkou 64"/>
          <p:cNvCxnSpPr>
            <a:stCxn id="9" idx="0"/>
          </p:cNvCxnSpPr>
          <p:nvPr/>
        </p:nvCxnSpPr>
        <p:spPr>
          <a:xfrm flipV="1">
            <a:off x="3419359" y="4624739"/>
            <a:ext cx="307889" cy="1846605"/>
          </a:xfrm>
          <a:prstGeom prst="straightConnector1">
            <a:avLst/>
          </a:prstGeom>
          <a:ln w="2540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ovéPole 67"/>
              <p:cNvSpPr txBox="1"/>
              <p:nvPr/>
            </p:nvSpPr>
            <p:spPr>
              <a:xfrm>
                <a:off x="6588224" y="3376500"/>
                <a:ext cx="453201" cy="506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sz="2400" i="1" smtClean="0">
                              <a:latin typeface="Cambria Math"/>
                            </a:rPr>
                          </m:ctrlPr>
                        </m:accPr>
                        <m:e>
                          <m:r>
                            <a:rPr lang="cs-CZ" sz="2400" b="0" i="1" smtClean="0">
                              <a:latin typeface="Cambria Math"/>
                            </a:rPr>
                            <m:t>𝐹</m:t>
                          </m:r>
                        </m:e>
                      </m:acc>
                    </m:oMath>
                  </m:oMathPara>
                </a14:m>
                <a:endParaRPr lang="cs-CZ" sz="2400" dirty="0"/>
              </a:p>
            </p:txBody>
          </p:sp>
        </mc:Choice>
        <mc:Fallback xmlns="">
          <p:sp>
            <p:nvSpPr>
              <p:cNvPr id="68" name="TextovéPole 67"/>
              <p:cNvSpPr txBox="1">
                <a:spLocks noRot="1" noChangeAspect="1" noMove="1" noResize="1" noEditPoints="1" noAdjustHandles="1" noChangeArrowheads="1" noChangeShapeType="1" noTextEdit="1"/>
              </p:cNvSpPr>
              <p:nvPr/>
            </p:nvSpPr>
            <p:spPr>
              <a:xfrm>
                <a:off x="6588224" y="3376500"/>
                <a:ext cx="453201" cy="506421"/>
              </a:xfrm>
              <a:prstGeom prst="rect">
                <a:avLst/>
              </a:prstGeom>
              <a:blipFill rotWithShape="1">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9" name="TextovéPole 68"/>
              <p:cNvSpPr txBox="1"/>
              <p:nvPr/>
            </p:nvSpPr>
            <p:spPr>
              <a:xfrm>
                <a:off x="5918838" y="5235852"/>
                <a:ext cx="550087" cy="506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400" i="1" smtClean="0">
                              <a:latin typeface="Cambria Math"/>
                            </a:rPr>
                          </m:ctrlPr>
                        </m:sSubPr>
                        <m:e>
                          <m:acc>
                            <m:accPr>
                              <m:chr m:val="⃗"/>
                              <m:ctrlPr>
                                <a:rPr lang="cs-CZ" sz="2400" i="1" smtClean="0">
                                  <a:latin typeface="Cambria Math"/>
                                </a:rPr>
                              </m:ctrlPr>
                            </m:accPr>
                            <m:e>
                              <m:r>
                                <a:rPr lang="cs-CZ" sz="2400" b="0" i="1" smtClean="0">
                                  <a:latin typeface="Cambria Math"/>
                                </a:rPr>
                                <m:t>𝐹</m:t>
                              </m:r>
                            </m:e>
                          </m:acc>
                        </m:e>
                        <m:sub>
                          <m:r>
                            <a:rPr lang="cs-CZ" sz="2400" b="0" i="1" smtClean="0">
                              <a:latin typeface="Cambria Math"/>
                            </a:rPr>
                            <m:t>2</m:t>
                          </m:r>
                        </m:sub>
                      </m:sSub>
                    </m:oMath>
                  </m:oMathPara>
                </a14:m>
                <a:endParaRPr lang="cs-CZ" sz="2400" dirty="0"/>
              </a:p>
            </p:txBody>
          </p:sp>
        </mc:Choice>
        <mc:Fallback xmlns="">
          <p:sp>
            <p:nvSpPr>
              <p:cNvPr id="69" name="TextovéPole 68"/>
              <p:cNvSpPr txBox="1">
                <a:spLocks noRot="1" noChangeAspect="1" noMove="1" noResize="1" noEditPoints="1" noAdjustHandles="1" noChangeArrowheads="1" noChangeShapeType="1" noTextEdit="1"/>
              </p:cNvSpPr>
              <p:nvPr/>
            </p:nvSpPr>
            <p:spPr>
              <a:xfrm>
                <a:off x="5918838" y="5235852"/>
                <a:ext cx="550087" cy="506421"/>
              </a:xfrm>
              <a:prstGeom prst="rect">
                <a:avLst/>
              </a:prstGeom>
              <a:blipFill rotWithShape="1">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0" name="TextovéPole 69"/>
              <p:cNvSpPr txBox="1"/>
              <p:nvPr/>
            </p:nvSpPr>
            <p:spPr>
              <a:xfrm>
                <a:off x="3342625" y="4526707"/>
                <a:ext cx="40254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sz="2400" i="1" smtClean="0">
                              <a:latin typeface="Cambria Math"/>
                            </a:rPr>
                          </m:ctrlPr>
                        </m:accPr>
                        <m:e>
                          <m:r>
                            <a:rPr lang="cs-CZ" sz="2400" b="0" i="1" smtClean="0">
                              <a:latin typeface="Cambria Math"/>
                            </a:rPr>
                            <m:t>𝑠</m:t>
                          </m:r>
                        </m:e>
                      </m:acc>
                    </m:oMath>
                  </m:oMathPara>
                </a14:m>
                <a:endParaRPr lang="cs-CZ" sz="2400" dirty="0"/>
              </a:p>
            </p:txBody>
          </p:sp>
        </mc:Choice>
        <mc:Fallback xmlns="">
          <p:sp>
            <p:nvSpPr>
              <p:cNvPr id="70" name="TextovéPole 69"/>
              <p:cNvSpPr txBox="1">
                <a:spLocks noRot="1" noChangeAspect="1" noMove="1" noResize="1" noEditPoints="1" noAdjustHandles="1" noChangeArrowheads="1" noChangeShapeType="1" noTextEdit="1"/>
              </p:cNvSpPr>
              <p:nvPr/>
            </p:nvSpPr>
            <p:spPr>
              <a:xfrm>
                <a:off x="3342625" y="4526707"/>
                <a:ext cx="402546" cy="461665"/>
              </a:xfrm>
              <a:prstGeom prst="rect">
                <a:avLst/>
              </a:prstGeom>
              <a:blipFill rotWithShape="1">
                <a:blip r:embed="rId4"/>
                <a:stretch>
                  <a:fillRect t="-20000" r="-3333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1" name="TextovéPole 70"/>
              <p:cNvSpPr txBox="1"/>
              <p:nvPr/>
            </p:nvSpPr>
            <p:spPr>
              <a:xfrm flipH="1">
                <a:off x="4302644" y="4506723"/>
                <a:ext cx="42601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cs-CZ" sz="2400" i="1" smtClean="0">
                              <a:latin typeface="Cambria Math"/>
                            </a:rPr>
                          </m:ctrlPr>
                        </m:accPr>
                        <m:e>
                          <m:r>
                            <a:rPr lang="cs-CZ" sz="2400" b="0" i="1" smtClean="0">
                              <a:latin typeface="Cambria Math"/>
                            </a:rPr>
                            <m:t>𝑞</m:t>
                          </m:r>
                        </m:e>
                      </m:acc>
                    </m:oMath>
                  </m:oMathPara>
                </a14:m>
                <a:endParaRPr lang="cs-CZ" sz="2400" dirty="0"/>
              </a:p>
            </p:txBody>
          </p:sp>
        </mc:Choice>
        <mc:Fallback xmlns="">
          <p:sp>
            <p:nvSpPr>
              <p:cNvPr id="71" name="TextovéPole 70"/>
              <p:cNvSpPr txBox="1">
                <a:spLocks noRot="1" noChangeAspect="1" noMove="1" noResize="1" noEditPoints="1" noAdjustHandles="1" noChangeArrowheads="1" noChangeShapeType="1" noTextEdit="1"/>
              </p:cNvSpPr>
              <p:nvPr/>
            </p:nvSpPr>
            <p:spPr>
              <a:xfrm flipH="1">
                <a:off x="4302644" y="4506723"/>
                <a:ext cx="426010" cy="461665"/>
              </a:xfrm>
              <a:prstGeom prst="rect">
                <a:avLst/>
              </a:prstGeom>
              <a:blipFill rotWithShape="1">
                <a:blip r:embed="rId5"/>
                <a:stretch>
                  <a:fillRect t="-19737" r="-32857" b="-9211"/>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2" name="TextovéPole 71"/>
              <p:cNvSpPr txBox="1"/>
              <p:nvPr/>
            </p:nvSpPr>
            <p:spPr>
              <a:xfrm>
                <a:off x="4612202" y="5704592"/>
                <a:ext cx="40620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sz="2400" i="1" smtClean="0">
                              <a:latin typeface="Cambria Math"/>
                            </a:rPr>
                          </m:ctrlPr>
                        </m:accPr>
                        <m:e>
                          <m:r>
                            <a:rPr lang="cs-CZ" sz="2400" b="0" i="1" smtClean="0">
                              <a:latin typeface="Cambria Math"/>
                            </a:rPr>
                            <m:t>𝑟</m:t>
                          </m:r>
                        </m:e>
                      </m:acc>
                    </m:oMath>
                  </m:oMathPara>
                </a14:m>
                <a:endParaRPr lang="cs-CZ" sz="2400" dirty="0"/>
              </a:p>
            </p:txBody>
          </p:sp>
        </mc:Choice>
        <mc:Fallback xmlns="">
          <p:sp>
            <p:nvSpPr>
              <p:cNvPr id="72" name="TextovéPole 71"/>
              <p:cNvSpPr txBox="1">
                <a:spLocks noRot="1" noChangeAspect="1" noMove="1" noResize="1" noEditPoints="1" noAdjustHandles="1" noChangeArrowheads="1" noChangeShapeType="1" noTextEdit="1"/>
              </p:cNvSpPr>
              <p:nvPr/>
            </p:nvSpPr>
            <p:spPr>
              <a:xfrm>
                <a:off x="4612202" y="5704592"/>
                <a:ext cx="406200" cy="461665"/>
              </a:xfrm>
              <a:prstGeom prst="rect">
                <a:avLst/>
              </a:prstGeom>
              <a:blipFill rotWithShape="1">
                <a:blip r:embed="rId6"/>
                <a:stretch>
                  <a:fillRect t="-19737" r="-31818"/>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3" name="TextovéPole 72"/>
              <p:cNvSpPr txBox="1"/>
              <p:nvPr/>
            </p:nvSpPr>
            <p:spPr>
              <a:xfrm>
                <a:off x="4996453" y="4034671"/>
                <a:ext cx="542969" cy="506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400" i="1" smtClean="0">
                              <a:latin typeface="Cambria Math"/>
                            </a:rPr>
                          </m:ctrlPr>
                        </m:sSubPr>
                        <m:e>
                          <m:acc>
                            <m:accPr>
                              <m:chr m:val="⃗"/>
                              <m:ctrlPr>
                                <a:rPr lang="cs-CZ" sz="2400" i="1" smtClean="0">
                                  <a:latin typeface="Cambria Math"/>
                                </a:rPr>
                              </m:ctrlPr>
                            </m:accPr>
                            <m:e>
                              <m:r>
                                <a:rPr lang="cs-CZ" sz="2400" b="0" i="1" smtClean="0">
                                  <a:latin typeface="Cambria Math"/>
                                </a:rPr>
                                <m:t>𝐹</m:t>
                              </m:r>
                            </m:e>
                          </m:acc>
                        </m:e>
                        <m:sub>
                          <m:r>
                            <a:rPr lang="cs-CZ" sz="2400" b="0" i="1" smtClean="0">
                              <a:latin typeface="Cambria Math"/>
                            </a:rPr>
                            <m:t>1</m:t>
                          </m:r>
                        </m:sub>
                      </m:sSub>
                    </m:oMath>
                  </m:oMathPara>
                </a14:m>
                <a:endParaRPr lang="cs-CZ" sz="2400" dirty="0"/>
              </a:p>
            </p:txBody>
          </p:sp>
        </mc:Choice>
        <mc:Fallback xmlns="">
          <p:sp>
            <p:nvSpPr>
              <p:cNvPr id="73" name="TextovéPole 72"/>
              <p:cNvSpPr txBox="1">
                <a:spLocks noRot="1" noChangeAspect="1" noMove="1" noResize="1" noEditPoints="1" noAdjustHandles="1" noChangeArrowheads="1" noChangeShapeType="1" noTextEdit="1"/>
              </p:cNvSpPr>
              <p:nvPr/>
            </p:nvSpPr>
            <p:spPr>
              <a:xfrm>
                <a:off x="4996453" y="4034671"/>
                <a:ext cx="542969" cy="506421"/>
              </a:xfrm>
              <a:prstGeom prst="rect">
                <a:avLst/>
              </a:prstGeom>
              <a:blipFill rotWithShape="1">
                <a:blip r:embed="rId7"/>
                <a:stretch>
                  <a:fillRect/>
                </a:stretch>
              </a:blipFill>
            </p:spPr>
            <p:txBody>
              <a:bodyPr/>
              <a:lstStyle/>
              <a:p>
                <a:r>
                  <a:rPr lang="cs-CZ">
                    <a:noFill/>
                  </a:rPr>
                  <a:t> </a:t>
                </a:r>
              </a:p>
            </p:txBody>
          </p:sp>
        </mc:Fallback>
      </mc:AlternateContent>
      <p:sp>
        <p:nvSpPr>
          <p:cNvPr id="74" name="TextovéPole 73"/>
          <p:cNvSpPr txBox="1"/>
          <p:nvPr/>
        </p:nvSpPr>
        <p:spPr>
          <a:xfrm>
            <a:off x="3543898" y="6240511"/>
            <a:ext cx="429926" cy="461665"/>
          </a:xfrm>
          <a:prstGeom prst="rect">
            <a:avLst/>
          </a:prstGeom>
          <a:noFill/>
        </p:spPr>
        <p:txBody>
          <a:bodyPr wrap="none" rtlCol="0">
            <a:spAutoFit/>
          </a:bodyPr>
          <a:lstStyle/>
          <a:p>
            <a:r>
              <a:rPr lang="cs-CZ" sz="2400" dirty="0" smtClean="0">
                <a:latin typeface="Comic Sans MS" pitchFamily="66" charset="0"/>
              </a:rPr>
              <a:t>O</a:t>
            </a:r>
            <a:endParaRPr lang="cs-CZ" sz="2400" dirty="0">
              <a:latin typeface="Comic Sans MS" pitchFamily="66" charset="0"/>
            </a:endParaRPr>
          </a:p>
        </p:txBody>
      </p:sp>
      <p:cxnSp>
        <p:nvCxnSpPr>
          <p:cNvPr id="81" name="Přímá spojnice 80"/>
          <p:cNvCxnSpPr/>
          <p:nvPr/>
        </p:nvCxnSpPr>
        <p:spPr>
          <a:xfrm flipV="1">
            <a:off x="6300192" y="4717144"/>
            <a:ext cx="2045522" cy="440049"/>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flipH="1">
            <a:off x="3887202" y="5424423"/>
            <a:ext cx="1331426" cy="28348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5" name="Přímá spojnice 94"/>
          <p:cNvCxnSpPr/>
          <p:nvPr/>
        </p:nvCxnSpPr>
        <p:spPr>
          <a:xfrm>
            <a:off x="3727248" y="4624739"/>
            <a:ext cx="1001406" cy="92330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8" name="TextovéPole 97"/>
          <p:cNvSpPr txBox="1"/>
          <p:nvPr/>
        </p:nvSpPr>
        <p:spPr>
          <a:xfrm>
            <a:off x="4022819" y="5011101"/>
            <a:ext cx="343364" cy="461665"/>
          </a:xfrm>
          <a:prstGeom prst="rect">
            <a:avLst/>
          </a:prstGeom>
          <a:noFill/>
        </p:spPr>
        <p:txBody>
          <a:bodyPr wrap="none" rtlCol="0">
            <a:spAutoFit/>
          </a:bodyPr>
          <a:lstStyle/>
          <a:p>
            <a:r>
              <a:rPr lang="cs-CZ" sz="2400" i="1" dirty="0" smtClean="0"/>
              <a:t>d</a:t>
            </a:r>
            <a:endParaRPr lang="cs-CZ" sz="2400" i="1" dirty="0"/>
          </a:p>
        </p:txBody>
      </p:sp>
      <mc:AlternateContent xmlns:mc="http://schemas.openxmlformats.org/markup-compatibility/2006" xmlns:a14="http://schemas.microsoft.com/office/drawing/2010/main">
        <mc:Choice Requires="a14">
          <p:sp>
            <p:nvSpPr>
              <p:cNvPr id="99" name="TextovéPole 98"/>
              <p:cNvSpPr txBox="1"/>
              <p:nvPr/>
            </p:nvSpPr>
            <p:spPr>
              <a:xfrm>
                <a:off x="302282" y="3383283"/>
                <a:ext cx="3892219" cy="3255635"/>
              </a:xfrm>
              <a:prstGeom prst="rect">
                <a:avLst/>
              </a:prstGeom>
              <a:noFill/>
            </p:spPr>
            <p:txBody>
              <a:bodyPr wrap="square" rtlCol="0">
                <a:spAutoFit/>
              </a:bodyPr>
              <a:lstStyle/>
              <a:p>
                <a14:m>
                  <m:oMath xmlns:m="http://schemas.openxmlformats.org/officeDocument/2006/math">
                    <m:acc>
                      <m:accPr>
                        <m:chr m:val="⃗"/>
                        <m:ctrlPr>
                          <a:rPr lang="cs-CZ" sz="2400" i="1" smtClean="0">
                            <a:latin typeface="Cambria Math"/>
                          </a:rPr>
                        </m:ctrlPr>
                      </m:accPr>
                      <m:e>
                        <m:r>
                          <a:rPr lang="cs-CZ" sz="2400" b="0" i="1" smtClean="0">
                            <a:latin typeface="Cambria Math"/>
                          </a:rPr>
                          <m:t>𝑀</m:t>
                        </m:r>
                      </m:e>
                    </m:acc>
                  </m:oMath>
                </a14:m>
                <a:r>
                  <a:rPr lang="cs-CZ" sz="2400" dirty="0" smtClean="0"/>
                  <a:t> = </a:t>
                </a:r>
                <a14:m>
                  <m:oMath xmlns:m="http://schemas.openxmlformats.org/officeDocument/2006/math">
                    <m:acc>
                      <m:accPr>
                        <m:chr m:val="⃗"/>
                        <m:ctrlPr>
                          <a:rPr lang="cs-CZ" sz="2400" i="1" smtClean="0">
                            <a:latin typeface="Cambria Math"/>
                          </a:rPr>
                        </m:ctrlPr>
                      </m:accPr>
                      <m:e>
                        <m:r>
                          <a:rPr lang="cs-CZ" sz="2400" b="0" i="1" smtClean="0">
                            <a:latin typeface="Cambria Math"/>
                          </a:rPr>
                          <m:t>𝑟</m:t>
                        </m:r>
                      </m:e>
                    </m:acc>
                    <m:r>
                      <a:rPr lang="cs-CZ" sz="2400" b="0" i="1" smtClean="0">
                        <a:latin typeface="Cambria Math"/>
                        <a:ea typeface="Cambria Math"/>
                      </a:rPr>
                      <m:t>×</m:t>
                    </m:r>
                    <m:acc>
                      <m:accPr>
                        <m:chr m:val="⃗"/>
                        <m:ctrlPr>
                          <a:rPr lang="cs-CZ" sz="2400" b="0" i="1" smtClean="0">
                            <a:latin typeface="Cambria Math"/>
                            <a:ea typeface="Cambria Math"/>
                          </a:rPr>
                        </m:ctrlPr>
                      </m:accPr>
                      <m:e>
                        <m:r>
                          <a:rPr lang="cs-CZ" sz="2400" b="0" i="1" smtClean="0">
                            <a:latin typeface="Cambria Math"/>
                            <a:ea typeface="Cambria Math"/>
                          </a:rPr>
                          <m:t>𝐹</m:t>
                        </m:r>
                      </m:e>
                    </m:acc>
                    <m:r>
                      <a:rPr lang="cs-CZ" sz="2400" b="0" i="1" smtClean="0">
                        <a:latin typeface="Cambria Math"/>
                      </a:rPr>
                      <m:t>=</m:t>
                    </m:r>
                    <m:sSub>
                      <m:sSubPr>
                        <m:ctrlPr>
                          <a:rPr lang="cs-CZ" sz="2400" b="0" i="1" smtClean="0">
                            <a:latin typeface="Cambria Math"/>
                          </a:rPr>
                        </m:ctrlPr>
                      </m:sSubPr>
                      <m:e>
                        <m:acc>
                          <m:accPr>
                            <m:chr m:val="⃗"/>
                            <m:ctrlPr>
                              <a:rPr lang="cs-CZ" sz="2400" b="0" i="1" smtClean="0">
                                <a:latin typeface="Cambria Math"/>
                              </a:rPr>
                            </m:ctrlPr>
                          </m:accPr>
                          <m:e>
                            <m:r>
                              <a:rPr lang="cs-CZ" sz="2400" b="0" i="1" smtClean="0">
                                <a:latin typeface="Cambria Math"/>
                              </a:rPr>
                              <m:t>𝑀</m:t>
                            </m:r>
                          </m:e>
                        </m:acc>
                      </m:e>
                      <m:sub>
                        <m:r>
                          <a:rPr lang="cs-CZ" sz="2400" b="0" i="1" smtClean="0">
                            <a:latin typeface="Cambria Math"/>
                          </a:rPr>
                          <m:t>1</m:t>
                        </m:r>
                      </m:sub>
                    </m:sSub>
                    <m:r>
                      <a:rPr lang="cs-CZ" sz="2400" b="0" i="0" smtClean="0">
                        <a:latin typeface="Cambria Math"/>
                      </a:rPr>
                      <m:t>+</m:t>
                    </m:r>
                    <m:sSub>
                      <m:sSubPr>
                        <m:ctrlPr>
                          <a:rPr lang="cs-CZ" sz="2400" b="0" i="1" smtClean="0">
                            <a:latin typeface="Cambria Math"/>
                          </a:rPr>
                        </m:ctrlPr>
                      </m:sSubPr>
                      <m:e>
                        <m:acc>
                          <m:accPr>
                            <m:chr m:val="⃗"/>
                            <m:ctrlPr>
                              <a:rPr lang="cs-CZ" sz="2400" b="0" i="1" smtClean="0">
                                <a:latin typeface="Cambria Math"/>
                              </a:rPr>
                            </m:ctrlPr>
                          </m:accPr>
                          <m:e>
                            <m:r>
                              <a:rPr lang="cs-CZ" sz="2400" b="0" i="1" smtClean="0">
                                <a:latin typeface="Cambria Math"/>
                              </a:rPr>
                              <m:t>𝑀</m:t>
                            </m:r>
                          </m:e>
                        </m:acc>
                      </m:e>
                      <m:sub>
                        <m:r>
                          <a:rPr lang="cs-CZ" sz="2400" b="0" i="1" smtClean="0">
                            <a:latin typeface="Cambria Math"/>
                          </a:rPr>
                          <m:t>2</m:t>
                        </m:r>
                      </m:sub>
                    </m:sSub>
                  </m:oMath>
                </a14:m>
                <a:endParaRPr lang="cs-CZ" sz="2400" b="0" dirty="0" smtClean="0"/>
              </a:p>
              <a:p>
                <a:endParaRPr lang="cs-CZ" sz="2400" b="0" i="0" dirty="0" smtClean="0">
                  <a:latin typeface="Cambria Math"/>
                </a:endParaRPr>
              </a:p>
              <a:p>
                <a:pPr/>
                <a14:m>
                  <m:oMathPara xmlns:m="http://schemas.openxmlformats.org/officeDocument/2006/math">
                    <m:oMathParaPr>
                      <m:jc m:val="left"/>
                    </m:oMathParaPr>
                    <m:oMath xmlns:m="http://schemas.openxmlformats.org/officeDocument/2006/math">
                      <m:sSub>
                        <m:sSubPr>
                          <m:ctrlPr>
                            <a:rPr lang="cs-CZ" sz="2400" i="1" smtClean="0">
                              <a:latin typeface="Cambria Math"/>
                            </a:rPr>
                          </m:ctrlPr>
                        </m:sSubPr>
                        <m:e>
                          <m:acc>
                            <m:accPr>
                              <m:chr m:val="⃗"/>
                              <m:ctrlPr>
                                <a:rPr lang="cs-CZ" sz="2400" i="1" smtClean="0">
                                  <a:latin typeface="Cambria Math"/>
                                </a:rPr>
                              </m:ctrlPr>
                            </m:accPr>
                            <m:e>
                              <m:r>
                                <a:rPr lang="cs-CZ" sz="2400" b="0" i="1" smtClean="0">
                                  <a:latin typeface="Cambria Math"/>
                                </a:rPr>
                                <m:t>𝑀</m:t>
                              </m:r>
                            </m:e>
                          </m:acc>
                        </m:e>
                        <m:sub>
                          <m:r>
                            <a:rPr lang="cs-CZ" sz="2400" b="0" i="1" smtClean="0">
                              <a:latin typeface="Cambria Math"/>
                            </a:rPr>
                            <m:t>1</m:t>
                          </m:r>
                        </m:sub>
                      </m:sSub>
                      <m:r>
                        <a:rPr lang="cs-CZ" sz="2400" b="0" i="0" smtClean="0">
                          <a:latin typeface="Cambria Math"/>
                        </a:rPr>
                        <m:t>=</m:t>
                      </m:r>
                      <m:d>
                        <m:dPr>
                          <m:ctrlPr>
                            <a:rPr lang="cs-CZ" sz="2400" b="0" i="1" smtClean="0">
                              <a:latin typeface="Cambria Math"/>
                            </a:rPr>
                          </m:ctrlPr>
                        </m:dPr>
                        <m:e>
                          <m:acc>
                            <m:accPr>
                              <m:chr m:val="⃗"/>
                              <m:ctrlPr>
                                <a:rPr lang="cs-CZ" sz="2400" b="0" i="1" smtClean="0">
                                  <a:latin typeface="Cambria Math"/>
                                </a:rPr>
                              </m:ctrlPr>
                            </m:accPr>
                            <m:e>
                              <m:r>
                                <a:rPr lang="cs-CZ" sz="2400" b="0" i="1" smtClean="0">
                                  <a:latin typeface="Cambria Math"/>
                                </a:rPr>
                                <m:t>𝑀</m:t>
                              </m:r>
                            </m:e>
                          </m:acc>
                          <m:acc>
                            <m:accPr>
                              <m:chr m:val="⃗"/>
                              <m:ctrlPr>
                                <a:rPr lang="cs-CZ" sz="2400" i="1" smtClean="0">
                                  <a:latin typeface="Cambria Math"/>
                                </a:rPr>
                              </m:ctrlPr>
                            </m:accPr>
                            <m:e>
                              <m:r>
                                <a:rPr lang="cs-CZ" sz="2400" b="0" i="1" smtClean="0">
                                  <a:latin typeface="Cambria Math"/>
                                </a:rPr>
                                <m:t>𝑜</m:t>
                              </m:r>
                            </m:e>
                          </m:acc>
                        </m:e>
                      </m:d>
                      <m:acc>
                        <m:accPr>
                          <m:chr m:val="⃗"/>
                          <m:ctrlPr>
                            <a:rPr lang="cs-CZ" sz="2400" b="0" i="1" smtClean="0">
                              <a:latin typeface="Cambria Math"/>
                            </a:rPr>
                          </m:ctrlPr>
                        </m:accPr>
                        <m:e>
                          <m:r>
                            <a:rPr lang="cs-CZ" sz="2400" b="0" i="1" smtClean="0">
                              <a:latin typeface="Cambria Math"/>
                            </a:rPr>
                            <m:t>𝑜</m:t>
                          </m:r>
                        </m:e>
                      </m:acc>
                      <m:r>
                        <a:rPr lang="cs-CZ" sz="2400" b="0" i="1" smtClean="0">
                          <a:latin typeface="Cambria Math"/>
                        </a:rPr>
                        <m:t>=</m:t>
                      </m:r>
                      <m:acc>
                        <m:accPr>
                          <m:chr m:val="⃗"/>
                          <m:ctrlPr>
                            <a:rPr lang="cs-CZ" sz="2400" b="0" i="1" smtClean="0">
                              <a:latin typeface="Cambria Math"/>
                            </a:rPr>
                          </m:ctrlPr>
                        </m:accPr>
                        <m:e>
                          <m:r>
                            <a:rPr lang="cs-CZ" sz="2400" b="0" i="1" smtClean="0">
                              <a:latin typeface="Cambria Math"/>
                            </a:rPr>
                            <m:t>𝑞</m:t>
                          </m:r>
                        </m:e>
                      </m:acc>
                      <m:r>
                        <a:rPr lang="cs-CZ" sz="2400" i="1" smtClean="0">
                          <a:latin typeface="Cambria Math"/>
                          <a:ea typeface="Cambria Math"/>
                        </a:rPr>
                        <m:t>×</m:t>
                      </m:r>
                      <m:sSub>
                        <m:sSubPr>
                          <m:ctrlPr>
                            <a:rPr lang="cs-CZ" sz="2400" i="1" smtClean="0">
                              <a:latin typeface="Cambria Math"/>
                              <a:ea typeface="Cambria Math"/>
                            </a:rPr>
                          </m:ctrlPr>
                        </m:sSubPr>
                        <m:e>
                          <m:acc>
                            <m:accPr>
                              <m:chr m:val="⃗"/>
                              <m:ctrlPr>
                                <a:rPr lang="cs-CZ" sz="2400" i="1" smtClean="0">
                                  <a:latin typeface="Cambria Math"/>
                                  <a:ea typeface="Cambria Math"/>
                                </a:rPr>
                              </m:ctrlPr>
                            </m:accPr>
                            <m:e>
                              <m:r>
                                <a:rPr lang="cs-CZ" sz="2400" b="0" i="1" smtClean="0">
                                  <a:latin typeface="Cambria Math"/>
                                  <a:ea typeface="Cambria Math"/>
                                </a:rPr>
                                <m:t>𝐹</m:t>
                              </m:r>
                            </m:e>
                          </m:acc>
                        </m:e>
                        <m:sub>
                          <m:r>
                            <a:rPr lang="cs-CZ" sz="2400" b="0" i="1" smtClean="0">
                              <a:latin typeface="Cambria Math"/>
                              <a:ea typeface="Cambria Math"/>
                            </a:rPr>
                            <m:t>2</m:t>
                          </m:r>
                        </m:sub>
                      </m:sSub>
                    </m:oMath>
                  </m:oMathPara>
                </a14:m>
                <a:endParaRPr lang="cs-CZ" sz="2400" dirty="0" smtClean="0"/>
              </a:p>
              <a:p>
                <a:endParaRPr lang="cs-CZ" sz="2400" dirty="0" smtClean="0"/>
              </a:p>
              <a:p>
                <a:pPr/>
                <a14:m>
                  <m:oMathPara xmlns:m="http://schemas.openxmlformats.org/officeDocument/2006/math">
                    <m:oMathParaPr>
                      <m:jc m:val="left"/>
                    </m:oMathParaPr>
                    <m:oMath xmlns:m="http://schemas.openxmlformats.org/officeDocument/2006/math">
                      <m:sSub>
                        <m:sSubPr>
                          <m:ctrlPr>
                            <a:rPr lang="cs-CZ" sz="2400" i="1">
                              <a:latin typeface="Cambria Math"/>
                            </a:rPr>
                          </m:ctrlPr>
                        </m:sSubPr>
                        <m:e>
                          <m:acc>
                            <m:accPr>
                              <m:chr m:val="⃗"/>
                              <m:ctrlPr>
                                <a:rPr lang="cs-CZ" sz="2400" i="1">
                                  <a:latin typeface="Cambria Math"/>
                                </a:rPr>
                              </m:ctrlPr>
                            </m:accPr>
                            <m:e>
                              <m:r>
                                <a:rPr lang="cs-CZ" sz="2400" i="1">
                                  <a:latin typeface="Cambria Math"/>
                                </a:rPr>
                                <m:t>𝑀</m:t>
                              </m:r>
                            </m:e>
                          </m:acc>
                        </m:e>
                        <m:sub>
                          <m:r>
                            <a:rPr lang="cs-CZ" sz="2400" i="1">
                              <a:latin typeface="Cambria Math"/>
                            </a:rPr>
                            <m:t>1</m:t>
                          </m:r>
                        </m:sub>
                      </m:sSub>
                      <m:r>
                        <a:rPr lang="cs-CZ" sz="2400">
                          <a:latin typeface="Cambria Math"/>
                        </a:rPr>
                        <m:t>=</m:t>
                      </m:r>
                      <m:d>
                        <m:dPr>
                          <m:ctrlPr>
                            <a:rPr lang="cs-CZ" sz="2400" i="1">
                              <a:latin typeface="Cambria Math"/>
                            </a:rPr>
                          </m:ctrlPr>
                        </m:dPr>
                        <m:e>
                          <m:sSub>
                            <m:sSubPr>
                              <m:ctrlPr>
                                <a:rPr lang="cs-CZ" sz="2400" i="1" smtClean="0">
                                  <a:latin typeface="Cambria Math"/>
                                </a:rPr>
                              </m:ctrlPr>
                            </m:sSubPr>
                            <m:e>
                              <m:r>
                                <a:rPr lang="cs-CZ" sz="2400" b="0" i="1" smtClean="0">
                                  <a:latin typeface="Cambria Math"/>
                                </a:rPr>
                                <m:t>𝐹</m:t>
                              </m:r>
                            </m:e>
                            <m:sub>
                              <m:r>
                                <a:rPr lang="cs-CZ" sz="2400" b="0" i="1" smtClean="0">
                                  <a:latin typeface="Cambria Math"/>
                                </a:rPr>
                                <m:t>2</m:t>
                              </m:r>
                            </m:sub>
                          </m:sSub>
                          <m:r>
                            <a:rPr lang="cs-CZ" sz="2400" b="0" i="1" smtClean="0">
                              <a:latin typeface="Cambria Math"/>
                            </a:rPr>
                            <m:t>𝑑</m:t>
                          </m:r>
                        </m:e>
                      </m:d>
                      <m:acc>
                        <m:accPr>
                          <m:chr m:val="⃗"/>
                          <m:ctrlPr>
                            <a:rPr lang="cs-CZ" sz="2400" i="1">
                              <a:latin typeface="Cambria Math"/>
                            </a:rPr>
                          </m:ctrlPr>
                        </m:accPr>
                        <m:e>
                          <m:r>
                            <a:rPr lang="cs-CZ" sz="2400" i="1">
                              <a:latin typeface="Cambria Math"/>
                            </a:rPr>
                            <m:t>𝑜</m:t>
                          </m:r>
                        </m:e>
                      </m:acc>
                    </m:oMath>
                  </m:oMathPara>
                </a14:m>
                <a:endParaRPr lang="cs-CZ" sz="2400" dirty="0" smtClean="0"/>
              </a:p>
              <a:p>
                <a:endParaRPr lang="cs-CZ" sz="2400" dirty="0"/>
              </a:p>
              <a:p>
                <a:pPr/>
                <a14:m>
                  <m:oMathPara xmlns:m="http://schemas.openxmlformats.org/officeDocument/2006/math">
                    <m:oMathParaPr>
                      <m:jc m:val="left"/>
                    </m:oMathParaPr>
                    <m:oMath xmlns:m="http://schemas.openxmlformats.org/officeDocument/2006/math">
                      <m:sSub>
                        <m:sSubPr>
                          <m:ctrlPr>
                            <a:rPr lang="cs-CZ" sz="2400" i="1" smtClean="0">
                              <a:latin typeface="Cambria Math"/>
                            </a:rPr>
                          </m:ctrlPr>
                        </m:sSubPr>
                        <m:e>
                          <m:acc>
                            <m:accPr>
                              <m:chr m:val="⃗"/>
                              <m:ctrlPr>
                                <a:rPr lang="cs-CZ" sz="2400" i="1" smtClean="0">
                                  <a:latin typeface="Cambria Math"/>
                                </a:rPr>
                              </m:ctrlPr>
                            </m:accPr>
                            <m:e>
                              <m:r>
                                <a:rPr lang="cs-CZ" sz="2400" b="0" i="1" smtClean="0">
                                  <a:latin typeface="Cambria Math"/>
                                </a:rPr>
                                <m:t>𝑀</m:t>
                              </m:r>
                            </m:e>
                          </m:acc>
                        </m:e>
                        <m:sub>
                          <m:r>
                            <a:rPr lang="cs-CZ" sz="2400" b="0" i="1" smtClean="0">
                              <a:latin typeface="Cambria Math"/>
                            </a:rPr>
                            <m:t>2</m:t>
                          </m:r>
                        </m:sub>
                      </m:sSub>
                      <m:r>
                        <a:rPr lang="cs-CZ" sz="2400" b="0" i="0" smtClean="0">
                          <a:latin typeface="Cambria Math"/>
                        </a:rPr>
                        <m:t>=</m:t>
                      </m:r>
                      <m:acc>
                        <m:accPr>
                          <m:chr m:val="⃗"/>
                          <m:ctrlPr>
                            <a:rPr lang="cs-CZ" sz="2400" b="0" i="1" smtClean="0">
                              <a:latin typeface="Cambria Math"/>
                            </a:rPr>
                          </m:ctrlPr>
                        </m:accPr>
                        <m:e>
                          <m:r>
                            <a:rPr lang="cs-CZ" sz="2400" b="0" i="1" smtClean="0">
                              <a:latin typeface="Cambria Math"/>
                            </a:rPr>
                            <m:t>𝑠</m:t>
                          </m:r>
                        </m:e>
                      </m:acc>
                      <m:r>
                        <a:rPr lang="cs-CZ" sz="2400" i="1" smtClean="0">
                          <a:latin typeface="Cambria Math"/>
                          <a:ea typeface="Cambria Math"/>
                        </a:rPr>
                        <m:t>×</m:t>
                      </m:r>
                      <m:sSub>
                        <m:sSubPr>
                          <m:ctrlPr>
                            <a:rPr lang="cs-CZ" sz="2400" i="1" smtClean="0">
                              <a:latin typeface="Cambria Math"/>
                              <a:ea typeface="Cambria Math"/>
                            </a:rPr>
                          </m:ctrlPr>
                        </m:sSubPr>
                        <m:e>
                          <m:acc>
                            <m:accPr>
                              <m:chr m:val="⃗"/>
                              <m:ctrlPr>
                                <a:rPr lang="cs-CZ" sz="2400" i="1" smtClean="0">
                                  <a:latin typeface="Cambria Math"/>
                                  <a:ea typeface="Cambria Math"/>
                                </a:rPr>
                              </m:ctrlPr>
                            </m:accPr>
                            <m:e>
                              <m:r>
                                <a:rPr lang="cs-CZ" sz="2400" b="0" i="1" smtClean="0">
                                  <a:latin typeface="Cambria Math"/>
                                  <a:ea typeface="Cambria Math"/>
                                </a:rPr>
                                <m:t>𝐹</m:t>
                              </m:r>
                            </m:e>
                          </m:acc>
                        </m:e>
                        <m:sub>
                          <m:r>
                            <a:rPr lang="cs-CZ" sz="2400" b="0" i="1" smtClean="0">
                              <a:latin typeface="Cambria Math"/>
                              <a:ea typeface="Cambria Math"/>
                            </a:rPr>
                            <m:t>2</m:t>
                          </m:r>
                        </m:sub>
                      </m:sSub>
                      <m:r>
                        <a:rPr lang="cs-CZ" sz="2400" b="0" i="0" smtClean="0">
                          <a:latin typeface="Cambria Math"/>
                          <a:ea typeface="Cambria Math"/>
                        </a:rPr>
                        <m:t>+</m:t>
                      </m:r>
                      <m:acc>
                        <m:accPr>
                          <m:chr m:val="⃗"/>
                          <m:ctrlPr>
                            <a:rPr lang="cs-CZ" sz="2400" b="0" i="1" smtClean="0">
                              <a:latin typeface="Cambria Math"/>
                              <a:ea typeface="Cambria Math"/>
                            </a:rPr>
                          </m:ctrlPr>
                        </m:accPr>
                        <m:e>
                          <m:r>
                            <a:rPr lang="cs-CZ" sz="2400" b="0" i="1" smtClean="0">
                              <a:latin typeface="Cambria Math"/>
                              <a:ea typeface="Cambria Math"/>
                            </a:rPr>
                            <m:t>𝑞</m:t>
                          </m:r>
                        </m:e>
                      </m:acc>
                      <m:r>
                        <a:rPr lang="cs-CZ" sz="2400" i="1" smtClean="0">
                          <a:latin typeface="Cambria Math"/>
                          <a:ea typeface="Cambria Math"/>
                        </a:rPr>
                        <m:t>×</m:t>
                      </m:r>
                      <m:sSub>
                        <m:sSubPr>
                          <m:ctrlPr>
                            <a:rPr lang="cs-CZ" sz="2400" i="1" smtClean="0">
                              <a:latin typeface="Cambria Math"/>
                              <a:ea typeface="Cambria Math"/>
                            </a:rPr>
                          </m:ctrlPr>
                        </m:sSubPr>
                        <m:e>
                          <m:acc>
                            <m:accPr>
                              <m:chr m:val="⃗"/>
                              <m:ctrlPr>
                                <a:rPr lang="cs-CZ" sz="2400" i="1" smtClean="0">
                                  <a:latin typeface="Cambria Math"/>
                                  <a:ea typeface="Cambria Math"/>
                                </a:rPr>
                              </m:ctrlPr>
                            </m:accPr>
                            <m:e>
                              <m:r>
                                <a:rPr lang="cs-CZ" sz="2400" b="0" i="1" smtClean="0">
                                  <a:latin typeface="Cambria Math"/>
                                  <a:ea typeface="Cambria Math"/>
                                </a:rPr>
                                <m:t>𝐹</m:t>
                              </m:r>
                            </m:e>
                          </m:acc>
                        </m:e>
                        <m:sub>
                          <m:r>
                            <a:rPr lang="cs-CZ" sz="2400" b="0" i="1" smtClean="0">
                              <a:latin typeface="Cambria Math"/>
                              <a:ea typeface="Cambria Math"/>
                            </a:rPr>
                            <m:t>1</m:t>
                          </m:r>
                        </m:sub>
                      </m:sSub>
                    </m:oMath>
                  </m:oMathPara>
                </a14:m>
                <a:endParaRPr lang="cs-CZ" sz="2400" dirty="0"/>
              </a:p>
              <a:p>
                <a:endParaRPr lang="cs-CZ" sz="2400" dirty="0"/>
              </a:p>
            </p:txBody>
          </p:sp>
        </mc:Choice>
        <mc:Fallback xmlns="">
          <p:sp>
            <p:nvSpPr>
              <p:cNvPr id="99" name="TextovéPole 98"/>
              <p:cNvSpPr txBox="1">
                <a:spLocks noRot="1" noChangeAspect="1" noMove="1" noResize="1" noEditPoints="1" noAdjustHandles="1" noChangeArrowheads="1" noChangeShapeType="1" noTextEdit="1"/>
              </p:cNvSpPr>
              <p:nvPr/>
            </p:nvSpPr>
            <p:spPr>
              <a:xfrm>
                <a:off x="302282" y="3383283"/>
                <a:ext cx="3892219" cy="3255635"/>
              </a:xfrm>
              <a:prstGeom prst="rect">
                <a:avLst/>
              </a:prstGeom>
              <a:blipFill rotWithShape="1">
                <a:blip r:embed="rId8"/>
                <a:stretch>
                  <a:fillRect t="-187"/>
                </a:stretch>
              </a:blipFill>
            </p:spPr>
            <p:txBody>
              <a:bodyPr/>
              <a:lstStyle/>
              <a:p>
                <a:r>
                  <a:rPr lang="cs-CZ">
                    <a:noFill/>
                  </a:rPr>
                  <a:t> </a:t>
                </a:r>
              </a:p>
            </p:txBody>
          </p:sp>
        </mc:Fallback>
      </mc:AlternateContent>
      <p:cxnSp>
        <p:nvCxnSpPr>
          <p:cNvPr id="101" name="Přímá spojnice se šipkou 100"/>
          <p:cNvCxnSpPr/>
          <p:nvPr/>
        </p:nvCxnSpPr>
        <p:spPr>
          <a:xfrm flipV="1">
            <a:off x="3419359" y="5666739"/>
            <a:ext cx="124539" cy="80460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ovéPole 102"/>
              <p:cNvSpPr txBox="1"/>
              <p:nvPr/>
            </p:nvSpPr>
            <p:spPr>
              <a:xfrm>
                <a:off x="3451055" y="5702198"/>
                <a:ext cx="42383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sz="2400" i="1" smtClean="0">
                              <a:latin typeface="Cambria Math"/>
                            </a:rPr>
                          </m:ctrlPr>
                        </m:accPr>
                        <m:e>
                          <m:r>
                            <a:rPr lang="cs-CZ" sz="2400" b="0" i="1" smtClean="0">
                              <a:latin typeface="Cambria Math"/>
                            </a:rPr>
                            <m:t>𝑜</m:t>
                          </m:r>
                        </m:e>
                      </m:acc>
                    </m:oMath>
                  </m:oMathPara>
                </a14:m>
                <a:endParaRPr lang="cs-CZ" sz="2400" dirty="0"/>
              </a:p>
            </p:txBody>
          </p:sp>
        </mc:Choice>
        <mc:Fallback xmlns="">
          <p:sp>
            <p:nvSpPr>
              <p:cNvPr id="103" name="TextovéPole 102"/>
              <p:cNvSpPr txBox="1">
                <a:spLocks noRot="1" noChangeAspect="1" noMove="1" noResize="1" noEditPoints="1" noAdjustHandles="1" noChangeArrowheads="1" noChangeShapeType="1" noTextEdit="1"/>
              </p:cNvSpPr>
              <p:nvPr/>
            </p:nvSpPr>
            <p:spPr>
              <a:xfrm>
                <a:off x="3451055" y="5702198"/>
                <a:ext cx="423834" cy="461665"/>
              </a:xfrm>
              <a:prstGeom prst="rect">
                <a:avLst/>
              </a:prstGeom>
              <a:blipFill rotWithShape="1">
                <a:blip r:embed="rId9"/>
                <a:stretch>
                  <a:fillRect t="-19737" r="-3285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0" name="TextovéPole 29"/>
              <p:cNvSpPr txBox="1"/>
              <p:nvPr/>
            </p:nvSpPr>
            <p:spPr>
              <a:xfrm>
                <a:off x="6825491" y="3376500"/>
                <a:ext cx="1520223" cy="506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sz="2400" b="0" i="1" smtClean="0">
                          <a:latin typeface="Cambria Math"/>
                        </a:rPr>
                        <m:t>=</m:t>
                      </m:r>
                      <m:sSub>
                        <m:sSubPr>
                          <m:ctrlPr>
                            <a:rPr lang="cs-CZ" sz="2400" b="0" i="1" smtClean="0">
                              <a:latin typeface="Cambria Math"/>
                            </a:rPr>
                          </m:ctrlPr>
                        </m:sSubPr>
                        <m:e>
                          <m:acc>
                            <m:accPr>
                              <m:chr m:val="⃗"/>
                              <m:ctrlPr>
                                <a:rPr lang="cs-CZ" sz="2400" b="0" i="1" smtClean="0">
                                  <a:latin typeface="Cambria Math"/>
                                </a:rPr>
                              </m:ctrlPr>
                            </m:accPr>
                            <m:e>
                              <m:r>
                                <a:rPr lang="cs-CZ" sz="2400" b="0" i="1" smtClean="0">
                                  <a:latin typeface="Cambria Math"/>
                                </a:rPr>
                                <m:t>𝐹</m:t>
                              </m:r>
                            </m:e>
                          </m:acc>
                        </m:e>
                        <m:sub>
                          <m:r>
                            <a:rPr lang="cs-CZ" sz="2400" b="0" i="1" smtClean="0">
                              <a:latin typeface="Cambria Math"/>
                            </a:rPr>
                            <m:t>1</m:t>
                          </m:r>
                        </m:sub>
                      </m:sSub>
                      <m:r>
                        <a:rPr lang="cs-CZ" sz="2400" b="0" i="0" smtClean="0">
                          <a:latin typeface="Cambria Math"/>
                        </a:rPr>
                        <m:t>+</m:t>
                      </m:r>
                      <m:sSub>
                        <m:sSubPr>
                          <m:ctrlPr>
                            <a:rPr lang="cs-CZ" sz="2400" b="0" i="1" smtClean="0">
                              <a:latin typeface="Cambria Math"/>
                            </a:rPr>
                          </m:ctrlPr>
                        </m:sSubPr>
                        <m:e>
                          <m:acc>
                            <m:accPr>
                              <m:chr m:val="⃗"/>
                              <m:ctrlPr>
                                <a:rPr lang="cs-CZ" sz="2400" b="0" i="1" smtClean="0">
                                  <a:latin typeface="Cambria Math"/>
                                </a:rPr>
                              </m:ctrlPr>
                            </m:accPr>
                            <m:e>
                              <m:r>
                                <a:rPr lang="cs-CZ" sz="2400" b="0" i="1" smtClean="0">
                                  <a:latin typeface="Cambria Math"/>
                                </a:rPr>
                                <m:t>𝐹</m:t>
                              </m:r>
                            </m:e>
                          </m:acc>
                        </m:e>
                        <m:sub>
                          <m:r>
                            <a:rPr lang="cs-CZ" sz="2400" b="0" i="1" smtClean="0">
                              <a:latin typeface="Cambria Math"/>
                            </a:rPr>
                            <m:t>2</m:t>
                          </m:r>
                        </m:sub>
                      </m:sSub>
                    </m:oMath>
                  </m:oMathPara>
                </a14:m>
                <a:endParaRPr lang="cs-CZ" sz="2400" dirty="0"/>
              </a:p>
            </p:txBody>
          </p:sp>
        </mc:Choice>
        <mc:Fallback xmlns="">
          <p:sp>
            <p:nvSpPr>
              <p:cNvPr id="30" name="TextovéPole 29"/>
              <p:cNvSpPr txBox="1">
                <a:spLocks noRot="1" noChangeAspect="1" noMove="1" noResize="1" noEditPoints="1" noAdjustHandles="1" noChangeArrowheads="1" noChangeShapeType="1" noTextEdit="1"/>
              </p:cNvSpPr>
              <p:nvPr/>
            </p:nvSpPr>
            <p:spPr>
              <a:xfrm>
                <a:off x="6825491" y="3376500"/>
                <a:ext cx="1520223" cy="506421"/>
              </a:xfrm>
              <a:prstGeom prst="rect">
                <a:avLst/>
              </a:prstGeom>
              <a:blipFill rotWithShape="1">
                <a:blip r:embed="rId10"/>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1" name="TextovéPole 30"/>
              <p:cNvSpPr txBox="1"/>
              <p:nvPr/>
            </p:nvSpPr>
            <p:spPr>
              <a:xfrm>
                <a:off x="4815302" y="5698391"/>
                <a:ext cx="125771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sz="2400" b="0" i="1" smtClean="0">
                          <a:latin typeface="Cambria Math"/>
                        </a:rPr>
                        <m:t>=</m:t>
                      </m:r>
                      <m:acc>
                        <m:accPr>
                          <m:chr m:val="⃗"/>
                          <m:ctrlPr>
                            <a:rPr lang="cs-CZ" sz="2400" b="0" i="1" smtClean="0">
                              <a:latin typeface="Cambria Math"/>
                            </a:rPr>
                          </m:ctrlPr>
                        </m:accPr>
                        <m:e>
                          <m:r>
                            <a:rPr lang="cs-CZ" sz="2400" b="0" i="1" smtClean="0">
                              <a:latin typeface="Cambria Math"/>
                            </a:rPr>
                            <m:t>𝑠</m:t>
                          </m:r>
                        </m:e>
                      </m:acc>
                      <m:r>
                        <a:rPr lang="cs-CZ" sz="2400" b="0" i="1" smtClean="0">
                          <a:latin typeface="Cambria Math"/>
                        </a:rPr>
                        <m:t>+</m:t>
                      </m:r>
                      <m:acc>
                        <m:accPr>
                          <m:chr m:val="⃗"/>
                          <m:ctrlPr>
                            <a:rPr lang="cs-CZ" sz="2400" b="0" i="1" smtClean="0">
                              <a:latin typeface="Cambria Math"/>
                            </a:rPr>
                          </m:ctrlPr>
                        </m:accPr>
                        <m:e>
                          <m:r>
                            <a:rPr lang="cs-CZ" sz="2400" b="0" i="1" smtClean="0">
                              <a:latin typeface="Cambria Math"/>
                            </a:rPr>
                            <m:t>𝑞</m:t>
                          </m:r>
                        </m:e>
                      </m:acc>
                    </m:oMath>
                  </m:oMathPara>
                </a14:m>
                <a:endParaRPr lang="cs-CZ" sz="2400" dirty="0"/>
              </a:p>
            </p:txBody>
          </p:sp>
        </mc:Choice>
        <mc:Fallback xmlns="">
          <p:sp>
            <p:nvSpPr>
              <p:cNvPr id="31" name="TextovéPole 30"/>
              <p:cNvSpPr txBox="1">
                <a:spLocks noRot="1" noChangeAspect="1" noMove="1" noResize="1" noEditPoints="1" noAdjustHandles="1" noChangeArrowheads="1" noChangeShapeType="1" noTextEdit="1"/>
              </p:cNvSpPr>
              <p:nvPr/>
            </p:nvSpPr>
            <p:spPr>
              <a:xfrm>
                <a:off x="4815302" y="5698391"/>
                <a:ext cx="1257716" cy="461665"/>
              </a:xfrm>
              <a:prstGeom prst="rect">
                <a:avLst/>
              </a:prstGeom>
              <a:blipFill rotWithShape="1">
                <a:blip r:embed="rId11"/>
                <a:stretch>
                  <a:fillRect t="-19737" r="-28155" b="-9211"/>
                </a:stretch>
              </a:blipFill>
            </p:spPr>
            <p:txBody>
              <a:bodyPr/>
              <a:lstStyle/>
              <a:p>
                <a:r>
                  <a:rPr lang="cs-CZ">
                    <a:noFill/>
                  </a:rPr>
                  <a:t> </a:t>
                </a:r>
              </a:p>
            </p:txBody>
          </p:sp>
        </mc:Fallback>
      </mc:AlternateContent>
    </p:spTree>
    <p:extLst>
      <p:ext uri="{BB962C8B-B14F-4D97-AF65-F5344CB8AC3E}">
        <p14:creationId xmlns:p14="http://schemas.microsoft.com/office/powerpoint/2010/main" val="99015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68" grpId="0"/>
      <p:bldP spid="69" grpId="0"/>
      <p:bldP spid="70" grpId="0"/>
      <p:bldP spid="71" grpId="0"/>
      <p:bldP spid="72" grpId="0"/>
      <p:bldP spid="73" grpId="0"/>
      <p:bldP spid="74" grpId="0"/>
      <p:bldP spid="98" grpId="0"/>
      <p:bldP spid="99" grpId="0"/>
      <p:bldP spid="103"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délník 9"/>
          <p:cNvSpPr/>
          <p:nvPr/>
        </p:nvSpPr>
        <p:spPr>
          <a:xfrm>
            <a:off x="5796136" y="2708920"/>
            <a:ext cx="2736304" cy="230425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5" name="Přímá spojnice 14"/>
          <p:cNvCxnSpPr/>
          <p:nvPr/>
        </p:nvCxnSpPr>
        <p:spPr>
          <a:xfrm flipH="1">
            <a:off x="5970736" y="2996952"/>
            <a:ext cx="1008112" cy="201622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H="1">
            <a:off x="6470691" y="3268755"/>
            <a:ext cx="360040" cy="720080"/>
          </a:xfrm>
          <a:prstGeom prst="straightConnector1">
            <a:avLst/>
          </a:prstGeom>
          <a:ln w="412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a:xfrm>
            <a:off x="467544" y="404664"/>
            <a:ext cx="8229600" cy="792088"/>
          </a:xfrm>
        </p:spPr>
        <p:txBody>
          <a:bodyPr>
            <a:normAutofit/>
          </a:bodyPr>
          <a:lstStyle/>
          <a:p>
            <a:r>
              <a:rPr lang="cs-CZ" b="1" dirty="0">
                <a:solidFill>
                  <a:srgbClr val="E60000"/>
                </a:solidFill>
                <a:latin typeface="Comic Sans MS" pitchFamily="66" charset="0"/>
              </a:rPr>
              <a:t>Gymnaziální </a:t>
            </a:r>
            <a:r>
              <a:rPr lang="cs-CZ" b="1" dirty="0" smtClean="0">
                <a:solidFill>
                  <a:srgbClr val="E60000"/>
                </a:solidFill>
                <a:latin typeface="Comic Sans MS" pitchFamily="66" charset="0"/>
              </a:rPr>
              <a:t>učebnice – IV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107504" y="1340768"/>
            <a:ext cx="8856984" cy="1152128"/>
          </a:xfrm>
        </p:spPr>
        <p:txBody>
          <a:bodyPr>
            <a:normAutofit lnSpcReduction="10000"/>
          </a:bodyPr>
          <a:lstStyle/>
          <a:p>
            <a:r>
              <a:rPr lang="cs-CZ" sz="2400" dirty="0" smtClean="0">
                <a:latin typeface="Comic Sans MS" pitchFamily="66" charset="0"/>
              </a:rPr>
              <a:t>Skládat síly působící na tuhé těleso znamená nahradit tyto síly jedinou silou, která má na těleso stejné účinky jako skládané síly.</a:t>
            </a:r>
          </a:p>
          <a:p>
            <a:endParaRPr lang="cs-CZ" sz="2600" dirty="0" smtClean="0">
              <a:latin typeface="Comic Sans MS" pitchFamily="66" charset="0"/>
            </a:endParaRPr>
          </a:p>
          <a:p>
            <a:pPr marL="0" indent="0">
              <a:buNone/>
            </a:pPr>
            <a:endParaRPr lang="cs-CZ" dirty="0" smtClean="0"/>
          </a:p>
          <a:p>
            <a:endParaRPr lang="cs-CZ" dirty="0"/>
          </a:p>
        </p:txBody>
      </p:sp>
      <p:sp>
        <p:nvSpPr>
          <p:cNvPr id="4" name="TextovéPole 3"/>
          <p:cNvSpPr txBox="1"/>
          <p:nvPr/>
        </p:nvSpPr>
        <p:spPr>
          <a:xfrm>
            <a:off x="251520" y="219998"/>
            <a:ext cx="809837" cy="369332"/>
          </a:xfrm>
          <a:prstGeom prst="rect">
            <a:avLst/>
          </a:prstGeom>
          <a:noFill/>
        </p:spPr>
        <p:txBody>
          <a:bodyPr wrap="none" rtlCol="0">
            <a:spAutoFit/>
          </a:bodyPr>
          <a:lstStyle/>
          <a:p>
            <a:r>
              <a:rPr lang="cs-CZ" dirty="0" smtClean="0">
                <a:latin typeface="Comic Sans MS" pitchFamily="66" charset="0"/>
              </a:rPr>
              <a:t>s. 153</a:t>
            </a:r>
            <a:endParaRPr lang="cs-CZ" dirty="0">
              <a:latin typeface="Comic Sans MS" pitchFamily="66" charset="0"/>
            </a:endParaRPr>
          </a:p>
        </p:txBody>
      </p:sp>
      <p:sp>
        <p:nvSpPr>
          <p:cNvPr id="8" name="Zástupný symbol pro obsah 2"/>
          <p:cNvSpPr txBox="1">
            <a:spLocks/>
          </p:cNvSpPr>
          <p:nvPr/>
        </p:nvSpPr>
        <p:spPr>
          <a:xfrm>
            <a:off x="251520" y="2564904"/>
            <a:ext cx="4320480"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2400" dirty="0" smtClean="0">
              <a:latin typeface="Comic Sans MS" pitchFamily="66" charset="0"/>
            </a:endParaRPr>
          </a:p>
          <a:p>
            <a:endParaRPr lang="cs-CZ" sz="2600" dirty="0" smtClean="0">
              <a:latin typeface="Comic Sans MS" pitchFamily="66" charset="0"/>
            </a:endParaRPr>
          </a:p>
          <a:p>
            <a:pPr marL="0" indent="0">
              <a:buFont typeface="Arial" pitchFamily="34" charset="0"/>
              <a:buNone/>
            </a:pPr>
            <a:endParaRPr lang="cs-CZ" dirty="0" smtClean="0"/>
          </a:p>
          <a:p>
            <a:endParaRPr lang="cs-CZ" dirty="0"/>
          </a:p>
        </p:txBody>
      </p:sp>
      <p:sp>
        <p:nvSpPr>
          <p:cNvPr id="9" name="Zástupný symbol pro obsah 2"/>
          <p:cNvSpPr txBox="1">
            <a:spLocks/>
          </p:cNvSpPr>
          <p:nvPr/>
        </p:nvSpPr>
        <p:spPr>
          <a:xfrm>
            <a:off x="143508" y="2564904"/>
            <a:ext cx="5148572" cy="4176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cs-CZ" sz="2400" dirty="0" smtClean="0">
                <a:latin typeface="Comic Sans MS" pitchFamily="66" charset="0"/>
              </a:rPr>
              <a:t>Uvažujme, že na těleso působí dvě různoběžné síly </a:t>
            </a:r>
            <a:r>
              <a:rPr lang="cs-CZ" sz="2400" b="1" i="1" dirty="0" smtClean="0">
                <a:latin typeface="Comic Sans MS" pitchFamily="66" charset="0"/>
              </a:rPr>
              <a:t>F</a:t>
            </a:r>
            <a:r>
              <a:rPr lang="cs-CZ" sz="2400" baseline="-25000" dirty="0" smtClean="0">
                <a:latin typeface="Comic Sans MS" pitchFamily="66" charset="0"/>
              </a:rPr>
              <a:t>1  </a:t>
            </a:r>
            <a:r>
              <a:rPr lang="cs-CZ" sz="2400" dirty="0" smtClean="0">
                <a:latin typeface="Comic Sans MS" pitchFamily="66" charset="0"/>
              </a:rPr>
              <a:t>a </a:t>
            </a:r>
            <a:r>
              <a:rPr lang="cs-CZ" sz="2400" b="1" i="1" dirty="0" smtClean="0">
                <a:latin typeface="Comic Sans MS" pitchFamily="66" charset="0"/>
              </a:rPr>
              <a:t>F</a:t>
            </a:r>
            <a:r>
              <a:rPr lang="cs-CZ" sz="2400" baseline="-25000" dirty="0" smtClean="0">
                <a:latin typeface="Comic Sans MS" pitchFamily="66" charset="0"/>
              </a:rPr>
              <a:t>2</a:t>
            </a:r>
            <a:r>
              <a:rPr lang="cs-CZ" sz="2400" dirty="0" smtClean="0">
                <a:latin typeface="Comic Sans MS" pitchFamily="66" charset="0"/>
              </a:rPr>
              <a:t>        v různých  bodech A </a:t>
            </a:r>
            <a:r>
              <a:rPr lang="cs-CZ" sz="2400" dirty="0" err="1" smtClean="0">
                <a:latin typeface="Comic Sans MS" pitchFamily="66" charset="0"/>
              </a:rPr>
              <a:t>a</a:t>
            </a:r>
            <a:r>
              <a:rPr lang="cs-CZ" sz="2400" dirty="0" smtClean="0">
                <a:latin typeface="Comic Sans MS" pitchFamily="66" charset="0"/>
              </a:rPr>
              <a:t> B tělesa. Obě síly přeneseme po jejich vektorových přímkách do </a:t>
            </a:r>
            <a:r>
              <a:rPr lang="cs-CZ" sz="2400" dirty="0" err="1" smtClean="0">
                <a:latin typeface="Comic Sans MS" pitchFamily="66" charset="0"/>
              </a:rPr>
              <a:t>průse</a:t>
            </a:r>
            <a:r>
              <a:rPr lang="cs-CZ" sz="2400" dirty="0" smtClean="0">
                <a:latin typeface="Comic Sans MS" pitchFamily="66" charset="0"/>
              </a:rPr>
              <a:t>- </a:t>
            </a:r>
            <a:r>
              <a:rPr lang="cs-CZ" sz="2400" dirty="0" err="1" smtClean="0">
                <a:latin typeface="Comic Sans MS" pitchFamily="66" charset="0"/>
              </a:rPr>
              <a:t>číku</a:t>
            </a:r>
            <a:r>
              <a:rPr lang="cs-CZ" sz="2400" dirty="0" smtClean="0">
                <a:latin typeface="Comic Sans MS" pitchFamily="66" charset="0"/>
              </a:rPr>
              <a:t> C vektorových </a:t>
            </a:r>
            <a:r>
              <a:rPr lang="cs-CZ" sz="2400" dirty="0" err="1" smtClean="0">
                <a:latin typeface="Comic Sans MS" pitchFamily="66" charset="0"/>
              </a:rPr>
              <a:t>přímek.V</a:t>
            </a:r>
            <a:r>
              <a:rPr lang="cs-CZ" sz="2400" dirty="0" smtClean="0">
                <a:latin typeface="Comic Sans MS" pitchFamily="66" charset="0"/>
              </a:rPr>
              <a:t> </a:t>
            </a:r>
            <a:r>
              <a:rPr lang="cs-CZ" sz="2400" dirty="0" err="1" smtClean="0">
                <a:latin typeface="Comic Sans MS" pitchFamily="66" charset="0"/>
              </a:rPr>
              <a:t>bo</a:t>
            </a:r>
            <a:r>
              <a:rPr lang="cs-CZ" sz="2400" dirty="0" smtClean="0">
                <a:latin typeface="Comic Sans MS" pitchFamily="66" charset="0"/>
              </a:rPr>
              <a:t>- </a:t>
            </a:r>
            <a:r>
              <a:rPr lang="cs-CZ" sz="2400" dirty="0" err="1" smtClean="0">
                <a:latin typeface="Comic Sans MS" pitchFamily="66" charset="0"/>
              </a:rPr>
              <a:t>dě</a:t>
            </a:r>
            <a:r>
              <a:rPr lang="cs-CZ" sz="2400" dirty="0" smtClean="0">
                <a:latin typeface="Comic Sans MS" pitchFamily="66" charset="0"/>
              </a:rPr>
              <a:t> C je složíme pomocí </a:t>
            </a:r>
            <a:r>
              <a:rPr lang="cs-CZ" sz="2400" dirty="0" err="1" smtClean="0">
                <a:latin typeface="Comic Sans MS" pitchFamily="66" charset="0"/>
              </a:rPr>
              <a:t>vektoro</a:t>
            </a:r>
            <a:r>
              <a:rPr lang="cs-CZ" sz="2400" dirty="0" smtClean="0">
                <a:latin typeface="Comic Sans MS" pitchFamily="66" charset="0"/>
              </a:rPr>
              <a:t>- </a:t>
            </a:r>
            <a:r>
              <a:rPr lang="cs-CZ" sz="2400" dirty="0" err="1" smtClean="0">
                <a:latin typeface="Comic Sans MS" pitchFamily="66" charset="0"/>
              </a:rPr>
              <a:t>vého</a:t>
            </a:r>
            <a:r>
              <a:rPr lang="cs-CZ" sz="2400" dirty="0" smtClean="0">
                <a:latin typeface="Comic Sans MS" pitchFamily="66" charset="0"/>
              </a:rPr>
              <a:t> rovnoběžníku. Působiště výslednice </a:t>
            </a:r>
            <a:r>
              <a:rPr lang="cs-CZ" sz="2400" b="1" i="1" dirty="0" smtClean="0">
                <a:latin typeface="Comic Sans MS" pitchFamily="66" charset="0"/>
              </a:rPr>
              <a:t>F </a:t>
            </a:r>
            <a:r>
              <a:rPr lang="cs-CZ" sz="2400" dirty="0" smtClean="0">
                <a:latin typeface="Comic Sans MS" pitchFamily="66" charset="0"/>
              </a:rPr>
              <a:t>obvykle přenášíme</a:t>
            </a:r>
            <a:r>
              <a:rPr lang="cs-CZ" sz="2400" baseline="-25000" dirty="0" smtClean="0">
                <a:latin typeface="Comic Sans MS" pitchFamily="66" charset="0"/>
              </a:rPr>
              <a:t> </a:t>
            </a:r>
            <a:r>
              <a:rPr lang="cs-CZ" sz="2400" dirty="0" smtClean="0">
                <a:latin typeface="Comic Sans MS" pitchFamily="66" charset="0"/>
              </a:rPr>
              <a:t>po její vektorové přímce</a:t>
            </a:r>
            <a:r>
              <a:rPr lang="cs-CZ" sz="2400" baseline="-25000" dirty="0" smtClean="0">
                <a:latin typeface="Comic Sans MS" pitchFamily="66" charset="0"/>
              </a:rPr>
              <a:t> </a:t>
            </a:r>
            <a:r>
              <a:rPr lang="cs-CZ" sz="2400" dirty="0" smtClean="0">
                <a:latin typeface="Comic Sans MS" pitchFamily="66" charset="0"/>
              </a:rPr>
              <a:t>D, </a:t>
            </a:r>
            <a:r>
              <a:rPr lang="cs-CZ" sz="2400" dirty="0" err="1" smtClean="0">
                <a:latin typeface="Comic Sans MS" pitchFamily="66" charset="0"/>
              </a:rPr>
              <a:t>kte</a:t>
            </a:r>
            <a:r>
              <a:rPr lang="cs-CZ" sz="2400" dirty="0" smtClean="0">
                <a:latin typeface="Comic Sans MS" pitchFamily="66" charset="0"/>
              </a:rPr>
              <a:t>- </a:t>
            </a:r>
            <a:r>
              <a:rPr lang="cs-CZ" sz="2400" dirty="0" err="1" smtClean="0">
                <a:latin typeface="Comic Sans MS" pitchFamily="66" charset="0"/>
              </a:rPr>
              <a:t>rý</a:t>
            </a:r>
            <a:r>
              <a:rPr lang="cs-CZ" sz="2400" dirty="0" smtClean="0">
                <a:latin typeface="Comic Sans MS" pitchFamily="66" charset="0"/>
              </a:rPr>
              <a:t> leží na spojnici bodů A,  B.</a:t>
            </a:r>
          </a:p>
          <a:p>
            <a:endParaRPr lang="cs-CZ" sz="2600" dirty="0" smtClean="0">
              <a:latin typeface="Comic Sans MS" pitchFamily="66" charset="0"/>
            </a:endParaRPr>
          </a:p>
          <a:p>
            <a:pPr marL="0" indent="0">
              <a:buFont typeface="Arial" pitchFamily="34" charset="0"/>
              <a:buNone/>
            </a:pPr>
            <a:endParaRPr lang="cs-CZ" dirty="0" smtClean="0"/>
          </a:p>
          <a:p>
            <a:endParaRPr lang="cs-CZ" dirty="0"/>
          </a:p>
        </p:txBody>
      </p:sp>
      <p:cxnSp>
        <p:nvCxnSpPr>
          <p:cNvPr id="16" name="Přímá spojnice se šipkou 15"/>
          <p:cNvCxnSpPr/>
          <p:nvPr/>
        </p:nvCxnSpPr>
        <p:spPr>
          <a:xfrm flipH="1">
            <a:off x="5610696" y="5013176"/>
            <a:ext cx="360040" cy="720080"/>
          </a:xfrm>
          <a:prstGeom prst="straightConnector1">
            <a:avLst/>
          </a:prstGeom>
          <a:ln w="412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a:off x="6474792" y="2996952"/>
            <a:ext cx="1913632" cy="201622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a:off x="6804248" y="2996952"/>
            <a:ext cx="0" cy="201622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a:off x="6804248" y="3284984"/>
            <a:ext cx="0" cy="1080120"/>
          </a:xfrm>
          <a:prstGeom prst="straightConnector1">
            <a:avLst/>
          </a:prstGeom>
          <a:ln w="412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a:off x="6444208" y="4005064"/>
            <a:ext cx="360040" cy="36004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flipH="1">
            <a:off x="6786111" y="3645024"/>
            <a:ext cx="378177" cy="774086"/>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p:nvPr/>
        </p:nvCxnSpPr>
        <p:spPr>
          <a:xfrm>
            <a:off x="6804248" y="5013176"/>
            <a:ext cx="0" cy="1080120"/>
          </a:xfrm>
          <a:prstGeom prst="straightConnector1">
            <a:avLst/>
          </a:prstGeom>
          <a:ln w="412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a:off x="6786111" y="3284984"/>
            <a:ext cx="354918" cy="459702"/>
          </a:xfrm>
          <a:prstGeom prst="straightConnector1">
            <a:avLst/>
          </a:prstGeom>
          <a:ln w="412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Přímá spojnice se šipkou 42"/>
          <p:cNvCxnSpPr/>
          <p:nvPr/>
        </p:nvCxnSpPr>
        <p:spPr>
          <a:xfrm>
            <a:off x="8388424" y="4960866"/>
            <a:ext cx="354918" cy="459702"/>
          </a:xfrm>
          <a:prstGeom prst="straightConnector1">
            <a:avLst/>
          </a:prstGeom>
          <a:ln w="412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4" name="TextovéPole 43"/>
          <p:cNvSpPr txBox="1"/>
          <p:nvPr/>
        </p:nvSpPr>
        <p:spPr>
          <a:xfrm>
            <a:off x="5628748" y="5553236"/>
            <a:ext cx="429926" cy="461665"/>
          </a:xfrm>
          <a:prstGeom prst="rect">
            <a:avLst/>
          </a:prstGeom>
          <a:noFill/>
        </p:spPr>
        <p:txBody>
          <a:bodyPr wrap="none" rtlCol="0">
            <a:spAutoFit/>
          </a:bodyPr>
          <a:lstStyle/>
          <a:p>
            <a:r>
              <a:rPr lang="cs-CZ" sz="2400" b="1" i="1" dirty="0" smtClean="0"/>
              <a:t>F</a:t>
            </a:r>
            <a:r>
              <a:rPr lang="cs-CZ" sz="2400" b="1" baseline="-25000" dirty="0" smtClean="0"/>
              <a:t>1</a:t>
            </a:r>
            <a:endParaRPr lang="cs-CZ" sz="2400" b="1" i="1" baseline="-25000" dirty="0"/>
          </a:p>
        </p:txBody>
      </p:sp>
      <p:sp>
        <p:nvSpPr>
          <p:cNvPr id="45" name="TextovéPole 44"/>
          <p:cNvSpPr txBox="1"/>
          <p:nvPr/>
        </p:nvSpPr>
        <p:spPr>
          <a:xfrm>
            <a:off x="5910852" y="3543399"/>
            <a:ext cx="429926" cy="461665"/>
          </a:xfrm>
          <a:prstGeom prst="rect">
            <a:avLst/>
          </a:prstGeom>
          <a:noFill/>
        </p:spPr>
        <p:txBody>
          <a:bodyPr wrap="none" rtlCol="0">
            <a:spAutoFit/>
          </a:bodyPr>
          <a:lstStyle/>
          <a:p>
            <a:r>
              <a:rPr lang="cs-CZ" sz="2400" b="1" i="1" dirty="0" smtClean="0"/>
              <a:t>F</a:t>
            </a:r>
            <a:r>
              <a:rPr lang="cs-CZ" sz="2400" b="1" baseline="-25000" dirty="0" smtClean="0"/>
              <a:t>1</a:t>
            </a:r>
            <a:endParaRPr lang="cs-CZ" sz="2400" b="1" i="1" baseline="-25000" dirty="0"/>
          </a:p>
        </p:txBody>
      </p:sp>
      <p:sp>
        <p:nvSpPr>
          <p:cNvPr id="46" name="TextovéPole 45"/>
          <p:cNvSpPr txBox="1"/>
          <p:nvPr/>
        </p:nvSpPr>
        <p:spPr>
          <a:xfrm>
            <a:off x="7213894" y="3283021"/>
            <a:ext cx="429926" cy="461665"/>
          </a:xfrm>
          <a:prstGeom prst="rect">
            <a:avLst/>
          </a:prstGeom>
          <a:noFill/>
        </p:spPr>
        <p:txBody>
          <a:bodyPr wrap="none" rtlCol="0">
            <a:spAutoFit/>
          </a:bodyPr>
          <a:lstStyle/>
          <a:p>
            <a:r>
              <a:rPr lang="cs-CZ" sz="2400" b="1" i="1" dirty="0" smtClean="0"/>
              <a:t>F</a:t>
            </a:r>
            <a:r>
              <a:rPr lang="cs-CZ" sz="2400" b="1" baseline="-25000" dirty="0"/>
              <a:t>2</a:t>
            </a:r>
            <a:endParaRPr lang="cs-CZ" sz="2400" b="1" i="1" baseline="-25000" dirty="0"/>
          </a:p>
        </p:txBody>
      </p:sp>
      <p:sp>
        <p:nvSpPr>
          <p:cNvPr id="47" name="TextovéPole 46"/>
          <p:cNvSpPr txBox="1"/>
          <p:nvPr/>
        </p:nvSpPr>
        <p:spPr>
          <a:xfrm>
            <a:off x="8308462" y="5311053"/>
            <a:ext cx="429926" cy="461665"/>
          </a:xfrm>
          <a:prstGeom prst="rect">
            <a:avLst/>
          </a:prstGeom>
          <a:noFill/>
        </p:spPr>
        <p:txBody>
          <a:bodyPr wrap="none" rtlCol="0">
            <a:spAutoFit/>
          </a:bodyPr>
          <a:lstStyle/>
          <a:p>
            <a:r>
              <a:rPr lang="cs-CZ" sz="2400" b="1" i="1" dirty="0" smtClean="0"/>
              <a:t>F</a:t>
            </a:r>
            <a:r>
              <a:rPr lang="cs-CZ" sz="2400" b="1" baseline="-25000" dirty="0"/>
              <a:t>2</a:t>
            </a:r>
            <a:endParaRPr lang="cs-CZ" sz="2400" b="1" i="1" baseline="-25000" dirty="0"/>
          </a:p>
        </p:txBody>
      </p:sp>
      <p:sp>
        <p:nvSpPr>
          <p:cNvPr id="48" name="TextovéPole 47"/>
          <p:cNvSpPr txBox="1"/>
          <p:nvPr/>
        </p:nvSpPr>
        <p:spPr>
          <a:xfrm>
            <a:off x="6952593" y="4180715"/>
            <a:ext cx="325730" cy="461665"/>
          </a:xfrm>
          <a:prstGeom prst="rect">
            <a:avLst/>
          </a:prstGeom>
          <a:noFill/>
        </p:spPr>
        <p:txBody>
          <a:bodyPr wrap="none" rtlCol="0">
            <a:spAutoFit/>
          </a:bodyPr>
          <a:lstStyle/>
          <a:p>
            <a:r>
              <a:rPr lang="cs-CZ" sz="2400" b="1" i="1" dirty="0" smtClean="0">
                <a:solidFill>
                  <a:srgbClr val="0000FF"/>
                </a:solidFill>
              </a:rPr>
              <a:t>F</a:t>
            </a:r>
            <a:endParaRPr lang="cs-CZ" sz="2400" b="1" i="1" baseline="-25000" dirty="0">
              <a:solidFill>
                <a:srgbClr val="0000FF"/>
              </a:solidFill>
            </a:endParaRPr>
          </a:p>
        </p:txBody>
      </p:sp>
      <p:sp>
        <p:nvSpPr>
          <p:cNvPr id="49" name="TextovéPole 48"/>
          <p:cNvSpPr txBox="1"/>
          <p:nvPr/>
        </p:nvSpPr>
        <p:spPr>
          <a:xfrm>
            <a:off x="6885559" y="5701523"/>
            <a:ext cx="325730" cy="461665"/>
          </a:xfrm>
          <a:prstGeom prst="rect">
            <a:avLst/>
          </a:prstGeom>
          <a:noFill/>
        </p:spPr>
        <p:txBody>
          <a:bodyPr wrap="none" rtlCol="0">
            <a:spAutoFit/>
          </a:bodyPr>
          <a:lstStyle/>
          <a:p>
            <a:r>
              <a:rPr lang="cs-CZ" sz="2400" b="1" i="1" dirty="0" smtClean="0">
                <a:solidFill>
                  <a:srgbClr val="0000FF"/>
                </a:solidFill>
              </a:rPr>
              <a:t>F</a:t>
            </a:r>
            <a:endParaRPr lang="cs-CZ" sz="2400" b="1" i="1" baseline="-25000" dirty="0">
              <a:solidFill>
                <a:srgbClr val="0000FF"/>
              </a:solidFill>
            </a:endParaRPr>
          </a:p>
        </p:txBody>
      </p:sp>
      <p:sp>
        <p:nvSpPr>
          <p:cNvPr id="50" name="TextovéPole 49"/>
          <p:cNvSpPr txBox="1"/>
          <p:nvPr/>
        </p:nvSpPr>
        <p:spPr>
          <a:xfrm>
            <a:off x="6340778" y="3081734"/>
            <a:ext cx="348172" cy="461665"/>
          </a:xfrm>
          <a:prstGeom prst="rect">
            <a:avLst/>
          </a:prstGeom>
          <a:noFill/>
        </p:spPr>
        <p:txBody>
          <a:bodyPr wrap="none" rtlCol="0">
            <a:spAutoFit/>
          </a:bodyPr>
          <a:lstStyle/>
          <a:p>
            <a:r>
              <a:rPr lang="cs-CZ" sz="2400" dirty="0" smtClean="0"/>
              <a:t>C</a:t>
            </a:r>
            <a:endParaRPr lang="cs-CZ" sz="2400" dirty="0"/>
          </a:p>
        </p:txBody>
      </p:sp>
      <p:cxnSp>
        <p:nvCxnSpPr>
          <p:cNvPr id="51" name="Přímá spojnice 50"/>
          <p:cNvCxnSpPr/>
          <p:nvPr/>
        </p:nvCxnSpPr>
        <p:spPr>
          <a:xfrm>
            <a:off x="6627192" y="3149352"/>
            <a:ext cx="1913632" cy="201622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2" name="TextovéPole 51"/>
          <p:cNvSpPr txBox="1"/>
          <p:nvPr/>
        </p:nvSpPr>
        <p:spPr>
          <a:xfrm>
            <a:off x="5729552" y="4499201"/>
            <a:ext cx="362600" cy="461665"/>
          </a:xfrm>
          <a:prstGeom prst="rect">
            <a:avLst/>
          </a:prstGeom>
          <a:noFill/>
        </p:spPr>
        <p:txBody>
          <a:bodyPr wrap="none" rtlCol="0">
            <a:spAutoFit/>
          </a:bodyPr>
          <a:lstStyle/>
          <a:p>
            <a:r>
              <a:rPr lang="cs-CZ" sz="2400" dirty="0"/>
              <a:t>A</a:t>
            </a:r>
          </a:p>
        </p:txBody>
      </p:sp>
      <p:sp>
        <p:nvSpPr>
          <p:cNvPr id="53" name="TextovéPole 52"/>
          <p:cNvSpPr txBox="1"/>
          <p:nvPr/>
        </p:nvSpPr>
        <p:spPr>
          <a:xfrm>
            <a:off x="8134376" y="4391689"/>
            <a:ext cx="351378" cy="461665"/>
          </a:xfrm>
          <a:prstGeom prst="rect">
            <a:avLst/>
          </a:prstGeom>
          <a:noFill/>
        </p:spPr>
        <p:txBody>
          <a:bodyPr wrap="none" rtlCol="0">
            <a:spAutoFit/>
          </a:bodyPr>
          <a:lstStyle/>
          <a:p>
            <a:r>
              <a:rPr lang="cs-CZ" sz="2400" dirty="0"/>
              <a:t>B</a:t>
            </a:r>
          </a:p>
        </p:txBody>
      </p:sp>
      <p:sp>
        <p:nvSpPr>
          <p:cNvPr id="54" name="TextovéPole 53"/>
          <p:cNvSpPr txBox="1"/>
          <p:nvPr/>
        </p:nvSpPr>
        <p:spPr>
          <a:xfrm>
            <a:off x="6816116" y="4499201"/>
            <a:ext cx="373820" cy="461665"/>
          </a:xfrm>
          <a:prstGeom prst="rect">
            <a:avLst/>
          </a:prstGeom>
          <a:noFill/>
        </p:spPr>
        <p:txBody>
          <a:bodyPr wrap="none" rtlCol="0">
            <a:spAutoFit/>
          </a:bodyPr>
          <a:lstStyle/>
          <a:p>
            <a:r>
              <a:rPr lang="cs-CZ" sz="2400" dirty="0"/>
              <a:t>D</a:t>
            </a:r>
          </a:p>
        </p:txBody>
      </p:sp>
    </p:spTree>
    <p:extLst>
      <p:ext uri="{BB962C8B-B14F-4D97-AF65-F5344CB8AC3E}">
        <p14:creationId xmlns:p14="http://schemas.microsoft.com/office/powerpoint/2010/main" val="2900283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864096"/>
          </a:xfrm>
        </p:spPr>
        <p:txBody>
          <a:bodyPr>
            <a:normAutofit/>
          </a:bodyPr>
          <a:lstStyle/>
          <a:p>
            <a:r>
              <a:rPr lang="cs-CZ" b="1" dirty="0" smtClean="0">
                <a:solidFill>
                  <a:srgbClr val="E60000"/>
                </a:solidFill>
                <a:latin typeface="Comic Sans MS" pitchFamily="66" charset="0"/>
              </a:rPr>
              <a:t>Komentář – IV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179512" y="1340768"/>
            <a:ext cx="8784976" cy="5139368"/>
          </a:xfrm>
        </p:spPr>
        <p:txBody>
          <a:bodyPr>
            <a:normAutofit/>
          </a:bodyPr>
          <a:lstStyle/>
          <a:p>
            <a:r>
              <a:rPr lang="cs-CZ" sz="2400" dirty="0" smtClean="0">
                <a:solidFill>
                  <a:srgbClr val="0000FF"/>
                </a:solidFill>
                <a:latin typeface="Comic Sans MS" pitchFamily="66" charset="0"/>
              </a:rPr>
              <a:t>Může nastat případ, že „síly složit nelze“, tj. nelze je nahradit výslednicí tak, aby její moment vzhledem k bodu O byl stejný jako výsledný moment obou sil?</a:t>
            </a:r>
          </a:p>
          <a:p>
            <a:pPr marL="0" indent="0">
              <a:buNone/>
            </a:pPr>
            <a:endParaRPr lang="cs-CZ" sz="2400" dirty="0">
              <a:solidFill>
                <a:srgbClr val="0000FF"/>
              </a:solidFill>
              <a:latin typeface="Comic Sans MS" pitchFamily="66" charset="0"/>
            </a:endParaRPr>
          </a:p>
          <a:p>
            <a:r>
              <a:rPr lang="cs-CZ" sz="2400" dirty="0" smtClean="0">
                <a:latin typeface="Comic Sans MS" pitchFamily="66" charset="0"/>
              </a:rPr>
              <a:t>Může, např. tehdy, jsou-li vektorové přímky sil </a:t>
            </a:r>
            <a:r>
              <a:rPr lang="cs-CZ" sz="2400" dirty="0" err="1" smtClean="0">
                <a:latin typeface="Comic Sans MS" pitchFamily="66" charset="0"/>
              </a:rPr>
              <a:t>mimoběž</a:t>
            </a:r>
            <a:r>
              <a:rPr lang="cs-CZ" sz="2400" dirty="0" smtClean="0">
                <a:latin typeface="Comic Sans MS" pitchFamily="66" charset="0"/>
              </a:rPr>
              <a:t>- </a:t>
            </a:r>
            <a:r>
              <a:rPr lang="cs-CZ" sz="2400" dirty="0" err="1" smtClean="0">
                <a:latin typeface="Comic Sans MS" pitchFamily="66" charset="0"/>
              </a:rPr>
              <a:t>né</a:t>
            </a:r>
            <a:r>
              <a:rPr lang="cs-CZ" sz="2400" dirty="0" smtClean="0">
                <a:latin typeface="Comic Sans MS" pitchFamily="66" charset="0"/>
              </a:rPr>
              <a:t>. </a:t>
            </a:r>
            <a:r>
              <a:rPr lang="cs-CZ" sz="2400" dirty="0">
                <a:latin typeface="Comic Sans MS" pitchFamily="66" charset="0"/>
              </a:rPr>
              <a:t>V</a:t>
            </a:r>
            <a:r>
              <a:rPr lang="cs-CZ" sz="2400" dirty="0" smtClean="0">
                <a:latin typeface="Comic Sans MS" pitchFamily="66" charset="0"/>
              </a:rPr>
              <a:t>ýklad je třeba založit na tom, že moment síly vzhledem k libovolnému bodu přímky </a:t>
            </a:r>
            <a:r>
              <a:rPr lang="cs-CZ" sz="2400" i="1" dirty="0" smtClean="0">
                <a:latin typeface="Comic Sans MS" pitchFamily="66" charset="0"/>
              </a:rPr>
              <a:t>p</a:t>
            </a:r>
            <a:r>
              <a:rPr lang="cs-CZ" sz="2400" dirty="0" smtClean="0">
                <a:latin typeface="Comic Sans MS" pitchFamily="66" charset="0"/>
              </a:rPr>
              <a:t> procházející bodem O a rovnoběžné s vektorovou přímkou síly je stejný jako moment vzhledem k O.   </a:t>
            </a:r>
          </a:p>
          <a:p>
            <a:pPr marL="0" indent="0">
              <a:buNone/>
            </a:pPr>
            <a:r>
              <a:rPr lang="cs-CZ" sz="2400" dirty="0">
                <a:solidFill>
                  <a:srgbClr val="0000FF"/>
                </a:solidFill>
                <a:latin typeface="Comic Sans MS" pitchFamily="66" charset="0"/>
              </a:rPr>
              <a:t> </a:t>
            </a:r>
            <a:r>
              <a:rPr lang="cs-CZ" sz="2400" dirty="0" smtClean="0">
                <a:solidFill>
                  <a:srgbClr val="0000FF"/>
                </a:solidFill>
                <a:latin typeface="Comic Sans MS" pitchFamily="66" charset="0"/>
              </a:rPr>
              <a:t>   </a:t>
            </a:r>
            <a:endParaRPr lang="cs-CZ" sz="2600" dirty="0" smtClean="0">
              <a:latin typeface="Comic Sans MS" pitchFamily="66" charset="0"/>
            </a:endParaRPr>
          </a:p>
          <a:p>
            <a:endParaRPr lang="cs-CZ" dirty="0" smtClean="0"/>
          </a:p>
          <a:p>
            <a:endParaRPr lang="cs-CZ" dirty="0"/>
          </a:p>
        </p:txBody>
      </p:sp>
      <p:cxnSp>
        <p:nvCxnSpPr>
          <p:cNvPr id="7" name="Přímá spojnice 6"/>
          <p:cNvCxnSpPr/>
          <p:nvPr/>
        </p:nvCxnSpPr>
        <p:spPr>
          <a:xfrm flipV="1">
            <a:off x="1331640" y="4653136"/>
            <a:ext cx="4608512" cy="1296144"/>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V="1">
            <a:off x="3635896" y="4941168"/>
            <a:ext cx="1368152" cy="360040"/>
          </a:xfrm>
          <a:prstGeom prst="straightConnector1">
            <a:avLst/>
          </a:prstGeom>
          <a:ln w="412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V="1">
            <a:off x="3010131" y="5324983"/>
            <a:ext cx="4392488" cy="129614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ál 12"/>
          <p:cNvSpPr>
            <a:spLocks noChangeAspect="1"/>
          </p:cNvSpPr>
          <p:nvPr/>
        </p:nvSpPr>
        <p:spPr>
          <a:xfrm>
            <a:off x="5155169" y="5921849"/>
            <a:ext cx="102413" cy="102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5061952" y="6018471"/>
            <a:ext cx="388248" cy="461665"/>
          </a:xfrm>
          <a:prstGeom prst="rect">
            <a:avLst/>
          </a:prstGeom>
          <a:noFill/>
        </p:spPr>
        <p:txBody>
          <a:bodyPr wrap="none" rtlCol="0">
            <a:spAutoFit/>
          </a:bodyPr>
          <a:lstStyle/>
          <a:p>
            <a:r>
              <a:rPr lang="cs-CZ" sz="2400" dirty="0" smtClean="0"/>
              <a:t>O</a:t>
            </a:r>
            <a:endParaRPr lang="cs-CZ" sz="2400" dirty="0"/>
          </a:p>
        </p:txBody>
      </p:sp>
      <p:sp>
        <p:nvSpPr>
          <p:cNvPr id="15" name="TextovéPole 14"/>
          <p:cNvSpPr txBox="1"/>
          <p:nvPr/>
        </p:nvSpPr>
        <p:spPr>
          <a:xfrm>
            <a:off x="5206375" y="4913606"/>
            <a:ext cx="325730" cy="461665"/>
          </a:xfrm>
          <a:prstGeom prst="rect">
            <a:avLst/>
          </a:prstGeom>
          <a:noFill/>
        </p:spPr>
        <p:txBody>
          <a:bodyPr wrap="none" rtlCol="0">
            <a:spAutoFit/>
          </a:bodyPr>
          <a:lstStyle/>
          <a:p>
            <a:r>
              <a:rPr lang="cs-CZ" sz="2400" b="1" i="1" dirty="0"/>
              <a:t>F</a:t>
            </a:r>
          </a:p>
        </p:txBody>
      </p:sp>
      <p:cxnSp>
        <p:nvCxnSpPr>
          <p:cNvPr id="17" name="Přímá spojnice se šipkou 16"/>
          <p:cNvCxnSpPr>
            <a:stCxn id="13" idx="1"/>
          </p:cNvCxnSpPr>
          <p:nvPr/>
        </p:nvCxnSpPr>
        <p:spPr>
          <a:xfrm flipH="1" flipV="1">
            <a:off x="3635896" y="5301208"/>
            <a:ext cx="1534271" cy="635639"/>
          </a:xfrm>
          <a:prstGeom prst="straightConnector1">
            <a:avLst/>
          </a:prstGeom>
          <a:ln w="412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4109361" y="5525111"/>
            <a:ext cx="293670" cy="461665"/>
          </a:xfrm>
          <a:prstGeom prst="rect">
            <a:avLst/>
          </a:prstGeom>
          <a:noFill/>
        </p:spPr>
        <p:txBody>
          <a:bodyPr wrap="none" rtlCol="0">
            <a:spAutoFit/>
          </a:bodyPr>
          <a:lstStyle/>
          <a:p>
            <a:r>
              <a:rPr lang="cs-CZ" sz="2400" b="1" i="1" dirty="0" smtClean="0"/>
              <a:t>r</a:t>
            </a:r>
            <a:endParaRPr lang="cs-CZ" sz="2400" b="1" i="1" dirty="0"/>
          </a:p>
        </p:txBody>
      </p:sp>
      <p:sp>
        <p:nvSpPr>
          <p:cNvPr id="30" name="TextovéPole 29"/>
          <p:cNvSpPr txBox="1"/>
          <p:nvPr/>
        </p:nvSpPr>
        <p:spPr>
          <a:xfrm>
            <a:off x="7524328" y="4998473"/>
            <a:ext cx="343364" cy="461665"/>
          </a:xfrm>
          <a:prstGeom prst="rect">
            <a:avLst/>
          </a:prstGeom>
          <a:noFill/>
        </p:spPr>
        <p:txBody>
          <a:bodyPr wrap="none" rtlCol="0">
            <a:spAutoFit/>
          </a:bodyPr>
          <a:lstStyle/>
          <a:p>
            <a:r>
              <a:rPr lang="cs-CZ" sz="2400" i="1" dirty="0"/>
              <a:t>p</a:t>
            </a:r>
          </a:p>
        </p:txBody>
      </p:sp>
    </p:spTree>
    <p:extLst>
      <p:ext uri="{BB962C8B-B14F-4D97-AF65-F5344CB8AC3E}">
        <p14:creationId xmlns:p14="http://schemas.microsoft.com/office/powerpoint/2010/main" val="434876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130"/>
          </a:xfrm>
        </p:spPr>
        <p:txBody>
          <a:bodyPr>
            <a:normAutofit/>
          </a:bodyPr>
          <a:lstStyle/>
          <a:p>
            <a:r>
              <a:rPr lang="cs-CZ" b="1" dirty="0" smtClean="0">
                <a:solidFill>
                  <a:srgbClr val="E60000"/>
                </a:solidFill>
                <a:latin typeface="Comic Sans MS" pitchFamily="66" charset="0"/>
              </a:rPr>
              <a:t>Nepřeberné studnice omylů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395536" y="1700808"/>
            <a:ext cx="8229600" cy="4536504"/>
          </a:xfrm>
        </p:spPr>
        <p:txBody>
          <a:bodyPr>
            <a:normAutofit/>
          </a:bodyPr>
          <a:lstStyle/>
          <a:p>
            <a:r>
              <a:rPr lang="cs-CZ" sz="2400" dirty="0" smtClean="0">
                <a:latin typeface="Comic Sans MS" pitchFamily="66" charset="0"/>
              </a:rPr>
              <a:t>M. Bednařík, M. Široká: Fyzika pro gymnázia. Mechanika. Dotisk 3. vydání. Prometheus, Praha 2000.</a:t>
            </a:r>
          </a:p>
          <a:p>
            <a:endParaRPr lang="cs-CZ" sz="2400" dirty="0" smtClean="0">
              <a:latin typeface="Comic Sans MS" pitchFamily="66" charset="0"/>
            </a:endParaRPr>
          </a:p>
          <a:p>
            <a:r>
              <a:rPr lang="cs-CZ" sz="2400" dirty="0" smtClean="0">
                <a:latin typeface="Comic Sans MS" pitchFamily="66" charset="0"/>
              </a:rPr>
              <a:t>O. Lepil: Fyzika pro gymnázia. Mechanické kmitání a vlnění. Dotisk 3. přepracovaného vydání. Prometheus, Praha 2001. </a:t>
            </a:r>
          </a:p>
          <a:p>
            <a:endParaRPr lang="cs-CZ" sz="2600" dirty="0" smtClean="0">
              <a:latin typeface="Comic Sans MS" pitchFamily="66" charset="0"/>
            </a:endParaRPr>
          </a:p>
          <a:p>
            <a:pPr marL="0" indent="0">
              <a:buNone/>
            </a:pPr>
            <a:r>
              <a:rPr lang="cs-CZ" sz="2600" dirty="0">
                <a:latin typeface="Comic Sans MS" pitchFamily="66" charset="0"/>
              </a:rPr>
              <a:t> </a:t>
            </a:r>
            <a:r>
              <a:rPr lang="cs-CZ" sz="2600" dirty="0" smtClean="0">
                <a:latin typeface="Comic Sans MS" pitchFamily="66" charset="0"/>
              </a:rPr>
              <a:t>   </a:t>
            </a:r>
            <a:r>
              <a:rPr lang="cs-CZ" sz="2000" dirty="0" smtClean="0">
                <a:latin typeface="Comic Sans MS" pitchFamily="66" charset="0"/>
              </a:rPr>
              <a:t>Schválilo MŠMT č.j. 15 696/2000-22-23  a 12 256/01-22          </a:t>
            </a:r>
          </a:p>
          <a:p>
            <a:pPr marL="0" indent="0">
              <a:buNone/>
            </a:pPr>
            <a:r>
              <a:rPr lang="cs-CZ" sz="2000" dirty="0">
                <a:latin typeface="Comic Sans MS" pitchFamily="66" charset="0"/>
              </a:rPr>
              <a:t> </a:t>
            </a:r>
            <a:r>
              <a:rPr lang="cs-CZ" sz="2000" dirty="0" smtClean="0">
                <a:latin typeface="Comic Sans MS" pitchFamily="66" charset="0"/>
              </a:rPr>
              <a:t>    k zařazení do seznamu učebnic pro střední školy jako součást </a:t>
            </a:r>
          </a:p>
          <a:p>
            <a:pPr marL="0" indent="0">
              <a:buNone/>
            </a:pPr>
            <a:r>
              <a:rPr lang="cs-CZ" sz="2000" dirty="0">
                <a:latin typeface="Comic Sans MS" pitchFamily="66" charset="0"/>
              </a:rPr>
              <a:t> </a:t>
            </a:r>
            <a:r>
              <a:rPr lang="cs-CZ" sz="2000" dirty="0" smtClean="0">
                <a:latin typeface="Comic Sans MS" pitchFamily="66" charset="0"/>
              </a:rPr>
              <a:t>    ucelené řady učebnic pro vyučovací předmět fyzika.</a:t>
            </a:r>
          </a:p>
          <a:p>
            <a:endParaRPr lang="cs-CZ" sz="2600" dirty="0" smtClean="0">
              <a:latin typeface="Comic Sans MS" pitchFamily="66" charset="0"/>
            </a:endParaRPr>
          </a:p>
          <a:p>
            <a:endParaRPr lang="cs-CZ" sz="2600" dirty="0" smtClean="0">
              <a:latin typeface="Comic Sans MS" pitchFamily="66" charset="0"/>
            </a:endParaRPr>
          </a:p>
          <a:p>
            <a:endParaRPr lang="cs-CZ" dirty="0" smtClean="0"/>
          </a:p>
          <a:p>
            <a:endParaRPr lang="cs-CZ" dirty="0"/>
          </a:p>
        </p:txBody>
      </p:sp>
    </p:spTree>
    <p:extLst>
      <p:ext uri="{BB962C8B-B14F-4D97-AF65-F5344CB8AC3E}">
        <p14:creationId xmlns:p14="http://schemas.microsoft.com/office/powerpoint/2010/main" val="2711219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864096"/>
          </a:xfrm>
        </p:spPr>
        <p:txBody>
          <a:bodyPr>
            <a:normAutofit/>
          </a:bodyPr>
          <a:lstStyle/>
          <a:p>
            <a:r>
              <a:rPr lang="cs-CZ" b="1" dirty="0" smtClean="0">
                <a:solidFill>
                  <a:srgbClr val="E60000"/>
                </a:solidFill>
                <a:latin typeface="Comic Sans MS" pitchFamily="66" charset="0"/>
              </a:rPr>
              <a:t>Komentář – IV   </a:t>
            </a:r>
            <a:endParaRPr lang="cs-CZ" b="1" dirty="0">
              <a:solidFill>
                <a:srgbClr val="E60000"/>
              </a:solidFill>
              <a:latin typeface="Comic Sans MS" pitchFamily="66" charset="0"/>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179512" y="980728"/>
                <a:ext cx="8784976" cy="5733256"/>
              </a:xfrm>
            </p:spPr>
            <p:txBody>
              <a:bodyPr>
                <a:normAutofit lnSpcReduction="10000"/>
              </a:bodyPr>
              <a:lstStyle/>
              <a:p>
                <a:r>
                  <a:rPr lang="cs-CZ" sz="2400" dirty="0" smtClean="0">
                    <a:solidFill>
                      <a:srgbClr val="0000FF"/>
                    </a:solidFill>
                    <a:latin typeface="Comic Sans MS" pitchFamily="66" charset="0"/>
                  </a:rPr>
                  <a:t>Kdy lze soubor sil nahradit výslednicí umístěnou tak, aby její moment vzhledem k O byl stejný jako celkový moment všech sil?</a:t>
                </a:r>
              </a:p>
              <a:p>
                <a:pPr marL="0" indent="0">
                  <a:buNone/>
                </a:pPr>
                <a:endParaRPr lang="cs-CZ" sz="2400" dirty="0" smtClean="0">
                  <a:latin typeface="Comic Sans MS" pitchFamily="66" charset="0"/>
                </a:endParaRPr>
              </a:p>
              <a:p>
                <a:r>
                  <a:rPr lang="cs-CZ" sz="2400" dirty="0" smtClean="0">
                    <a:latin typeface="Comic Sans MS" pitchFamily="66" charset="0"/>
                  </a:rPr>
                  <a:t>Algebraické řešení po obecný případ: </a:t>
                </a:r>
                <a:endParaRPr lang="cs-CZ" sz="2600" dirty="0" smtClean="0">
                  <a:latin typeface="Comic Sans MS" pitchFamily="66" charset="0"/>
                </a:endParaRPr>
              </a:p>
              <a:p>
                <a:pPr marL="0" indent="0">
                  <a:buNone/>
                </a:pPr>
                <a:r>
                  <a:rPr lang="cs-CZ" sz="2400" dirty="0" smtClean="0"/>
                  <a:t>     </a:t>
                </a:r>
                <a14:m>
                  <m:oMath xmlns:m="http://schemas.openxmlformats.org/officeDocument/2006/math">
                    <m:acc>
                      <m:accPr>
                        <m:chr m:val="⃗"/>
                        <m:ctrlPr>
                          <a:rPr lang="cs-CZ" sz="2400" i="1" smtClean="0">
                            <a:latin typeface="Cambria Math"/>
                          </a:rPr>
                        </m:ctrlPr>
                      </m:accPr>
                      <m:e>
                        <m:r>
                          <a:rPr lang="cs-CZ" sz="2400" b="0" i="1" smtClean="0">
                            <a:latin typeface="Cambria Math"/>
                          </a:rPr>
                          <m:t>𝑟</m:t>
                        </m:r>
                      </m:e>
                    </m:acc>
                    <m:r>
                      <a:rPr lang="cs-CZ" sz="2400" i="1" smtClean="0">
                        <a:latin typeface="Cambria Math"/>
                        <a:ea typeface="Cambria Math"/>
                      </a:rPr>
                      <m:t>×</m:t>
                    </m:r>
                    <m:nary>
                      <m:naryPr>
                        <m:chr m:val="∑"/>
                        <m:subHide m:val="on"/>
                        <m:supHide m:val="on"/>
                        <m:ctrlPr>
                          <a:rPr lang="cs-CZ" sz="2400" i="1" smtClean="0">
                            <a:latin typeface="Cambria Math"/>
                            <a:ea typeface="Cambria Math"/>
                          </a:rPr>
                        </m:ctrlPr>
                      </m:naryPr>
                      <m:sub/>
                      <m:sup/>
                      <m:e>
                        <m:sSub>
                          <m:sSubPr>
                            <m:ctrlPr>
                              <a:rPr lang="cs-CZ" sz="2400" i="1" smtClean="0">
                                <a:latin typeface="Cambria Math"/>
                                <a:ea typeface="Cambria Math"/>
                              </a:rPr>
                            </m:ctrlPr>
                          </m:sSubPr>
                          <m:e>
                            <m:acc>
                              <m:accPr>
                                <m:chr m:val="⃗"/>
                                <m:ctrlPr>
                                  <a:rPr lang="cs-CZ" sz="2400" i="1" smtClean="0">
                                    <a:latin typeface="Cambria Math"/>
                                    <a:ea typeface="Cambria Math"/>
                                  </a:rPr>
                                </m:ctrlPr>
                              </m:accPr>
                              <m:e>
                                <m:r>
                                  <a:rPr lang="cs-CZ" sz="2400" b="0" i="1" smtClean="0">
                                    <a:latin typeface="Cambria Math"/>
                                    <a:ea typeface="Cambria Math"/>
                                  </a:rPr>
                                  <m:t>𝐹</m:t>
                                </m:r>
                              </m:e>
                            </m:acc>
                          </m:e>
                          <m:sub>
                            <m:r>
                              <a:rPr lang="cs-CZ" sz="2400" b="0" i="1" smtClean="0">
                                <a:latin typeface="Cambria Math"/>
                                <a:ea typeface="Cambria Math"/>
                              </a:rPr>
                              <m:t>𝑖</m:t>
                            </m:r>
                          </m:sub>
                        </m:sSub>
                      </m:e>
                    </m:nary>
                    <m:r>
                      <a:rPr lang="cs-CZ" sz="2400" b="0" i="0" smtClean="0">
                        <a:latin typeface="Cambria Math"/>
                        <a:ea typeface="Cambria Math"/>
                      </a:rPr>
                      <m:t> =</m:t>
                    </m:r>
                  </m:oMath>
                </a14:m>
                <a:r>
                  <a:rPr lang="cs-CZ" sz="2400" dirty="0"/>
                  <a:t> </a:t>
                </a:r>
                <a14:m>
                  <m:oMath xmlns:m="http://schemas.openxmlformats.org/officeDocument/2006/math">
                    <m:nary>
                      <m:naryPr>
                        <m:chr m:val="∑"/>
                        <m:subHide m:val="on"/>
                        <m:supHide m:val="on"/>
                        <m:ctrlPr>
                          <a:rPr lang="cs-CZ" sz="2400" i="1">
                            <a:latin typeface="Cambria Math"/>
                            <a:ea typeface="Cambria Math"/>
                          </a:rPr>
                        </m:ctrlPr>
                      </m:naryPr>
                      <m:sub/>
                      <m:sup/>
                      <m:e>
                        <m:acc>
                          <m:accPr>
                            <m:chr m:val="⃗"/>
                            <m:ctrlPr>
                              <a:rPr lang="cs-CZ" sz="2400" i="1" smtClean="0">
                                <a:latin typeface="Cambria Math"/>
                                <a:ea typeface="Cambria Math"/>
                              </a:rPr>
                            </m:ctrlPr>
                          </m:accPr>
                          <m:e>
                            <m:sSub>
                              <m:sSubPr>
                                <m:ctrlPr>
                                  <a:rPr lang="cs-CZ" sz="2400" i="1" smtClean="0">
                                    <a:latin typeface="Cambria Math"/>
                                    <a:ea typeface="Cambria Math"/>
                                  </a:rPr>
                                </m:ctrlPr>
                              </m:sSubPr>
                              <m:e>
                                <m:r>
                                  <a:rPr lang="cs-CZ" sz="2400" b="0" i="1" smtClean="0">
                                    <a:latin typeface="Cambria Math"/>
                                    <a:ea typeface="Cambria Math"/>
                                  </a:rPr>
                                  <m:t>𝑟</m:t>
                                </m:r>
                              </m:e>
                              <m:sub>
                                <m:r>
                                  <a:rPr lang="cs-CZ" sz="2400" b="0" i="1" smtClean="0">
                                    <a:latin typeface="Cambria Math"/>
                                    <a:ea typeface="Cambria Math"/>
                                  </a:rPr>
                                  <m:t>𝑖</m:t>
                                </m:r>
                              </m:sub>
                            </m:sSub>
                          </m:e>
                        </m:acc>
                        <m:sSub>
                          <m:sSubPr>
                            <m:ctrlPr>
                              <a:rPr lang="cs-CZ" sz="2400" i="1">
                                <a:latin typeface="Cambria Math"/>
                                <a:ea typeface="Cambria Math"/>
                              </a:rPr>
                            </m:ctrlPr>
                          </m:sSubPr>
                          <m:e>
                            <m:r>
                              <a:rPr lang="cs-CZ" sz="2400" b="0" i="1" smtClean="0">
                                <a:latin typeface="Cambria Math"/>
                                <a:ea typeface="Cambria Math"/>
                              </a:rPr>
                              <m:t> ×</m:t>
                            </m:r>
                            <m:acc>
                              <m:accPr>
                                <m:chr m:val="⃗"/>
                                <m:ctrlPr>
                                  <a:rPr lang="cs-CZ" sz="2400" i="1">
                                    <a:latin typeface="Cambria Math"/>
                                    <a:ea typeface="Cambria Math"/>
                                  </a:rPr>
                                </m:ctrlPr>
                              </m:accPr>
                              <m:e>
                                <m:r>
                                  <a:rPr lang="cs-CZ" sz="2400" i="1">
                                    <a:latin typeface="Cambria Math"/>
                                    <a:ea typeface="Cambria Math"/>
                                  </a:rPr>
                                  <m:t>𝐹</m:t>
                                </m:r>
                              </m:e>
                            </m:acc>
                          </m:e>
                          <m:sub>
                            <m:r>
                              <a:rPr lang="cs-CZ" sz="2400" i="1">
                                <a:latin typeface="Cambria Math"/>
                                <a:ea typeface="Cambria Math"/>
                              </a:rPr>
                              <m:t>𝑖</m:t>
                            </m:r>
                          </m:sub>
                        </m:sSub>
                      </m:e>
                    </m:nary>
                    <m:r>
                      <a:rPr lang="cs-CZ" sz="2400">
                        <a:latin typeface="Cambria Math"/>
                        <a:ea typeface="Cambria Math"/>
                      </a:rPr>
                      <m:t> </m:t>
                    </m:r>
                  </m:oMath>
                </a14:m>
                <a:r>
                  <a:rPr lang="cs-CZ" sz="2400" dirty="0" smtClean="0">
                    <a:latin typeface="Comic Sans MS" pitchFamily="66" charset="0"/>
                  </a:rPr>
                  <a:t> … soustava rovnic pro složky vektoru </a:t>
                </a:r>
                <a14:m>
                  <m:oMath xmlns:m="http://schemas.openxmlformats.org/officeDocument/2006/math">
                    <m:acc>
                      <m:accPr>
                        <m:chr m:val="⃗"/>
                        <m:ctrlPr>
                          <a:rPr lang="cs-CZ" sz="2400" i="1">
                            <a:latin typeface="Cambria Math"/>
                          </a:rPr>
                        </m:ctrlPr>
                      </m:accPr>
                      <m:e>
                        <m:r>
                          <a:rPr lang="cs-CZ" sz="2400" i="1">
                            <a:latin typeface="Cambria Math"/>
                          </a:rPr>
                          <m:t>𝑟</m:t>
                        </m:r>
                      </m:e>
                    </m:acc>
                  </m:oMath>
                </a14:m>
                <a:endParaRPr lang="cs-CZ" sz="2400" dirty="0" smtClean="0">
                  <a:latin typeface="Comic Sans MS" pitchFamily="66" charset="0"/>
                </a:endParaRPr>
              </a:p>
              <a:p>
                <a:pPr marL="0" indent="0">
                  <a:buNone/>
                </a:pPr>
                <a:r>
                  <a:rPr lang="cs-CZ" sz="2400" dirty="0" smtClean="0"/>
                  <a:t>       </a:t>
                </a:r>
                <a:r>
                  <a:rPr lang="cs-CZ" sz="2400" dirty="0" err="1" smtClean="0"/>
                  <a:t>Det</a:t>
                </a:r>
                <a:r>
                  <a:rPr lang="cs-CZ" sz="2400" dirty="0" smtClean="0"/>
                  <a:t> </a:t>
                </a:r>
                <a14:m>
                  <m:oMath xmlns:m="http://schemas.openxmlformats.org/officeDocument/2006/math">
                    <m:d>
                      <m:dPr>
                        <m:ctrlPr>
                          <a:rPr lang="cs-CZ" sz="2400" i="1" dirty="0" smtClean="0">
                            <a:latin typeface="Cambria Math"/>
                          </a:rPr>
                        </m:ctrlPr>
                      </m:dPr>
                      <m:e>
                        <m:m>
                          <m:mPr>
                            <m:mcs>
                              <m:mc>
                                <m:mcPr>
                                  <m:count m:val="3"/>
                                  <m:mcJc m:val="center"/>
                                </m:mcPr>
                              </m:mc>
                            </m:mcs>
                            <m:ctrlPr>
                              <a:rPr lang="cs-CZ" sz="2400" i="1">
                                <a:latin typeface="Cambria Math"/>
                              </a:rPr>
                            </m:ctrlPr>
                          </m:mPr>
                          <m:mr>
                            <m:e>
                              <m:r>
                                <m:rPr>
                                  <m:brk m:alnAt="7"/>
                                </m:rPr>
                                <a:rPr lang="cs-CZ" sz="2400" i="1">
                                  <a:latin typeface="Cambria Math"/>
                                </a:rPr>
                                <m:t> </m:t>
                              </m:r>
                              <m:r>
                                <a:rPr lang="cs-CZ" sz="2400" i="1">
                                  <a:latin typeface="Cambria Math"/>
                                </a:rPr>
                                <m:t> 0</m:t>
                              </m:r>
                            </m:e>
                            <m:e>
                              <m:sSub>
                                <m:sSubPr>
                                  <m:ctrlPr>
                                    <a:rPr lang="cs-CZ" sz="2400" i="1">
                                      <a:latin typeface="Cambria Math"/>
                                    </a:rPr>
                                  </m:ctrlPr>
                                </m:sSubPr>
                                <m:e>
                                  <m:r>
                                    <a:rPr lang="cs-CZ" sz="2400" i="1">
                                      <a:latin typeface="Cambria Math"/>
                                    </a:rPr>
                                    <m:t>   </m:t>
                                  </m:r>
                                  <m:r>
                                    <a:rPr lang="cs-CZ" sz="2400" i="1">
                                      <a:latin typeface="Cambria Math"/>
                                    </a:rPr>
                                    <m:t>𝐹</m:t>
                                  </m:r>
                                </m:e>
                                <m:sub>
                                  <m:r>
                                    <a:rPr lang="cs-CZ" sz="2400" i="1">
                                      <a:latin typeface="Cambria Math"/>
                                    </a:rPr>
                                    <m:t>3</m:t>
                                  </m:r>
                                </m:sub>
                              </m:sSub>
                            </m:e>
                            <m:e>
                              <m:r>
                                <a:rPr lang="cs-CZ" sz="2400" i="1">
                                  <a:latin typeface="Cambria Math"/>
                                </a:rPr>
                                <m:t>−</m:t>
                              </m:r>
                              <m:sSub>
                                <m:sSubPr>
                                  <m:ctrlPr>
                                    <a:rPr lang="cs-CZ" sz="2400" i="1">
                                      <a:latin typeface="Cambria Math"/>
                                    </a:rPr>
                                  </m:ctrlPr>
                                </m:sSubPr>
                                <m:e>
                                  <m:r>
                                    <a:rPr lang="cs-CZ" sz="2400" i="1">
                                      <a:latin typeface="Cambria Math"/>
                                    </a:rPr>
                                    <m:t>𝐹</m:t>
                                  </m:r>
                                </m:e>
                                <m:sub>
                                  <m:r>
                                    <a:rPr lang="cs-CZ" sz="2400" i="1">
                                      <a:latin typeface="Cambria Math"/>
                                    </a:rPr>
                                    <m:t>2</m:t>
                                  </m:r>
                                </m:sub>
                              </m:sSub>
                            </m:e>
                          </m:mr>
                          <m:mr>
                            <m:e>
                              <m:r>
                                <a:rPr lang="cs-CZ" sz="2400" i="1">
                                  <a:latin typeface="Cambria Math"/>
                                </a:rPr>
                                <m:t>−</m:t>
                              </m:r>
                              <m:sSub>
                                <m:sSubPr>
                                  <m:ctrlPr>
                                    <a:rPr lang="cs-CZ" sz="2400" i="1">
                                      <a:latin typeface="Cambria Math"/>
                                    </a:rPr>
                                  </m:ctrlPr>
                                </m:sSubPr>
                                <m:e>
                                  <m:r>
                                    <a:rPr lang="cs-CZ" sz="2400" i="1">
                                      <a:latin typeface="Cambria Math"/>
                                    </a:rPr>
                                    <m:t>𝐹</m:t>
                                  </m:r>
                                </m:e>
                                <m:sub>
                                  <m:r>
                                    <a:rPr lang="cs-CZ" sz="2400" i="1">
                                      <a:latin typeface="Cambria Math"/>
                                    </a:rPr>
                                    <m:t>3</m:t>
                                  </m:r>
                                </m:sub>
                              </m:sSub>
                            </m:e>
                            <m:e>
                              <m:r>
                                <a:rPr lang="cs-CZ" sz="2400" i="1">
                                  <a:latin typeface="Cambria Math"/>
                                </a:rPr>
                                <m:t>  0</m:t>
                              </m:r>
                            </m:e>
                            <m:e>
                              <m:r>
                                <a:rPr lang="cs-CZ" sz="2400" i="1">
                                  <a:latin typeface="Cambria Math"/>
                                </a:rPr>
                                <m:t>   </m:t>
                              </m:r>
                              <m:sSub>
                                <m:sSubPr>
                                  <m:ctrlPr>
                                    <a:rPr lang="cs-CZ" sz="2400" i="1">
                                      <a:latin typeface="Cambria Math"/>
                                    </a:rPr>
                                  </m:ctrlPr>
                                </m:sSubPr>
                                <m:e>
                                  <m:r>
                                    <a:rPr lang="cs-CZ" sz="2400" i="1">
                                      <a:latin typeface="Cambria Math"/>
                                    </a:rPr>
                                    <m:t>𝐹</m:t>
                                  </m:r>
                                </m:e>
                                <m:sub>
                                  <m:r>
                                    <a:rPr lang="cs-CZ" sz="2400" i="1">
                                      <a:latin typeface="Cambria Math"/>
                                    </a:rPr>
                                    <m:t>1</m:t>
                                  </m:r>
                                </m:sub>
                              </m:sSub>
                            </m:e>
                          </m:mr>
                          <m:mr>
                            <m:e>
                              <m:sSub>
                                <m:sSubPr>
                                  <m:ctrlPr>
                                    <a:rPr lang="cs-CZ" sz="2400" i="1">
                                      <a:latin typeface="Cambria Math"/>
                                    </a:rPr>
                                  </m:ctrlPr>
                                </m:sSubPr>
                                <m:e>
                                  <m:r>
                                    <a:rPr lang="cs-CZ" sz="2400" i="1">
                                      <a:latin typeface="Cambria Math"/>
                                    </a:rPr>
                                    <m:t>   </m:t>
                                  </m:r>
                                  <m:r>
                                    <a:rPr lang="cs-CZ" sz="2400" i="1">
                                      <a:latin typeface="Cambria Math"/>
                                    </a:rPr>
                                    <m:t>𝐹</m:t>
                                  </m:r>
                                </m:e>
                                <m:sub>
                                  <m:r>
                                    <a:rPr lang="cs-CZ" sz="2400" i="1">
                                      <a:latin typeface="Cambria Math"/>
                                    </a:rPr>
                                    <m:t>2</m:t>
                                  </m:r>
                                </m:sub>
                              </m:sSub>
                            </m:e>
                            <m:e>
                              <m:r>
                                <a:rPr lang="cs-CZ" sz="2400" i="1">
                                  <a:latin typeface="Cambria Math"/>
                                </a:rPr>
                                <m:t>−</m:t>
                              </m:r>
                              <m:sSub>
                                <m:sSubPr>
                                  <m:ctrlPr>
                                    <a:rPr lang="cs-CZ" sz="2400" i="1">
                                      <a:latin typeface="Cambria Math"/>
                                    </a:rPr>
                                  </m:ctrlPr>
                                </m:sSubPr>
                                <m:e>
                                  <m:r>
                                    <a:rPr lang="cs-CZ" sz="2400" i="1">
                                      <a:latin typeface="Cambria Math"/>
                                    </a:rPr>
                                    <m:t>𝐹</m:t>
                                  </m:r>
                                </m:e>
                                <m:sub>
                                  <m:r>
                                    <a:rPr lang="cs-CZ" sz="2400" i="1">
                                      <a:latin typeface="Cambria Math"/>
                                    </a:rPr>
                                    <m:t>1</m:t>
                                  </m:r>
                                </m:sub>
                              </m:sSub>
                            </m:e>
                            <m:e>
                              <m:r>
                                <a:rPr lang="cs-CZ" sz="2400" i="1">
                                  <a:latin typeface="Cambria Math"/>
                                </a:rPr>
                                <m:t>  0</m:t>
                              </m:r>
                            </m:e>
                          </m:mr>
                        </m:m>
                      </m:e>
                    </m:d>
                    <m:r>
                      <a:rPr lang="cs-CZ" sz="2400" b="0" i="0" dirty="0" smtClean="0">
                        <a:latin typeface="Cambria Math"/>
                      </a:rPr>
                      <m:t>=0 , </m:t>
                    </m:r>
                  </m:oMath>
                </a14:m>
                <a:r>
                  <a:rPr lang="cs-CZ" sz="2400" dirty="0" smtClean="0"/>
                  <a:t>    </a:t>
                </a:r>
                <a:endParaRPr lang="cs-CZ" sz="2400" dirty="0" smtClean="0">
                  <a:latin typeface="Comic Sans MS" pitchFamily="66" charset="0"/>
                </a:endParaRPr>
              </a:p>
              <a:p>
                <a:pPr marL="0" indent="0">
                  <a:spcBef>
                    <a:spcPts val="0"/>
                  </a:spcBef>
                  <a:buNone/>
                </a:pPr>
                <a:r>
                  <a:rPr lang="cs-CZ" sz="2400" dirty="0">
                    <a:latin typeface="Comic Sans MS" pitchFamily="66" charset="0"/>
                  </a:rPr>
                  <a:t> </a:t>
                </a:r>
                <a:r>
                  <a:rPr lang="cs-CZ" sz="2400" dirty="0" smtClean="0">
                    <a:latin typeface="Comic Sans MS" pitchFamily="66" charset="0"/>
                  </a:rPr>
                  <a:t>   </a:t>
                </a:r>
              </a:p>
              <a:p>
                <a:pPr marL="0" indent="0">
                  <a:spcBef>
                    <a:spcPts val="0"/>
                  </a:spcBef>
                  <a:buNone/>
                </a:pPr>
                <a:r>
                  <a:rPr lang="cs-CZ" sz="2400" dirty="0">
                    <a:latin typeface="Comic Sans MS" pitchFamily="66" charset="0"/>
                  </a:rPr>
                  <a:t> </a:t>
                </a:r>
                <a:r>
                  <a:rPr lang="cs-CZ" sz="2400" dirty="0" smtClean="0">
                    <a:latin typeface="Comic Sans MS" pitchFamily="66" charset="0"/>
                  </a:rPr>
                  <a:t>   </a:t>
                </a:r>
              </a:p>
              <a:p>
                <a:pPr marL="0" indent="0">
                  <a:spcBef>
                    <a:spcPts val="0"/>
                  </a:spcBef>
                  <a:buNone/>
                </a:pPr>
                <a:r>
                  <a:rPr lang="cs-CZ" sz="2400" dirty="0">
                    <a:latin typeface="Comic Sans MS" pitchFamily="66" charset="0"/>
                  </a:rPr>
                  <a:t> </a:t>
                </a:r>
                <a:r>
                  <a:rPr lang="cs-CZ" sz="2400" dirty="0" smtClean="0">
                    <a:latin typeface="Comic Sans MS" pitchFamily="66" charset="0"/>
                  </a:rPr>
                  <a:t>   Soustava má jednorozměrný prostor řešení pro případy, </a:t>
                </a:r>
                <a:r>
                  <a:rPr lang="cs-CZ" sz="2400" dirty="0">
                    <a:latin typeface="Comic Sans MS" pitchFamily="66" charset="0"/>
                  </a:rPr>
                  <a:t> </a:t>
                </a:r>
                <a:r>
                  <a:rPr lang="cs-CZ" sz="2400" dirty="0" smtClean="0">
                    <a:latin typeface="Comic Sans MS" pitchFamily="66" charset="0"/>
                  </a:rPr>
                  <a:t>   </a:t>
                </a:r>
              </a:p>
              <a:p>
                <a:pPr marL="0" indent="0">
                  <a:spcBef>
                    <a:spcPts val="0"/>
                  </a:spcBef>
                  <a:buNone/>
                </a:pPr>
                <a:r>
                  <a:rPr lang="cs-CZ" sz="2400" dirty="0">
                    <a:latin typeface="Comic Sans MS" pitchFamily="66" charset="0"/>
                  </a:rPr>
                  <a:t> </a:t>
                </a:r>
                <a:r>
                  <a:rPr lang="cs-CZ" sz="2400" dirty="0" smtClean="0">
                    <a:latin typeface="Comic Sans MS" pitchFamily="66" charset="0"/>
                  </a:rPr>
                  <a:t>   kdy výsledný moment sil je kolmý k jejich výslednici (např. </a:t>
                </a:r>
              </a:p>
              <a:p>
                <a:pPr marL="0" indent="0">
                  <a:spcBef>
                    <a:spcPts val="0"/>
                  </a:spcBef>
                  <a:buNone/>
                </a:pPr>
                <a:r>
                  <a:rPr lang="cs-CZ" sz="2400" dirty="0" smtClean="0">
                    <a:latin typeface="Comic Sans MS" pitchFamily="66" charset="0"/>
                  </a:rPr>
                  <a:t>    pro síly rovnoběžné, nebo ležící v téže rovině). Jinak </a:t>
                </a:r>
              </a:p>
              <a:p>
                <a:pPr marL="0" indent="0">
                  <a:spcBef>
                    <a:spcPts val="0"/>
                  </a:spcBef>
                  <a:buNone/>
                </a:pPr>
                <a:r>
                  <a:rPr lang="cs-CZ" sz="2400" dirty="0">
                    <a:latin typeface="Comic Sans MS" pitchFamily="66" charset="0"/>
                  </a:rPr>
                  <a:t> </a:t>
                </a:r>
                <a:r>
                  <a:rPr lang="cs-CZ" sz="2400" dirty="0" smtClean="0">
                    <a:latin typeface="Comic Sans MS" pitchFamily="66" charset="0"/>
                  </a:rPr>
                  <a:t>   řešení nemá.</a:t>
                </a:r>
                <a:endParaRPr lang="cs-CZ" sz="2400" dirty="0">
                  <a:latin typeface="Comic Sans MS" pitchFamily="66"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179512" y="980728"/>
                <a:ext cx="8784976" cy="5733256"/>
              </a:xfrm>
              <a:blipFill rotWithShape="1">
                <a:blip r:embed="rId2"/>
                <a:stretch>
                  <a:fillRect l="-902" t="-1489" r="-1803" b="-319"/>
                </a:stretch>
              </a:blipFill>
            </p:spPr>
            <p:txBody>
              <a:bodyPr/>
              <a:lstStyle/>
              <a:p>
                <a:r>
                  <a:rPr lang="cs-CZ">
                    <a:noFill/>
                  </a:rPr>
                  <a:t> </a:t>
                </a:r>
              </a:p>
            </p:txBody>
          </p:sp>
        </mc:Fallback>
      </mc:AlternateContent>
      <p:sp>
        <p:nvSpPr>
          <p:cNvPr id="5" name="TextovéPole 4"/>
          <p:cNvSpPr txBox="1"/>
          <p:nvPr/>
        </p:nvSpPr>
        <p:spPr>
          <a:xfrm>
            <a:off x="4571999" y="3429000"/>
            <a:ext cx="4485523" cy="1200329"/>
          </a:xfrm>
          <a:prstGeom prst="rect">
            <a:avLst/>
          </a:prstGeom>
          <a:noFill/>
        </p:spPr>
        <p:txBody>
          <a:bodyPr wrap="none" rtlCol="0">
            <a:spAutoFit/>
          </a:bodyPr>
          <a:lstStyle/>
          <a:p>
            <a:r>
              <a:rPr lang="cs-CZ" sz="2400" dirty="0">
                <a:latin typeface="Comic Sans MS" pitchFamily="66" charset="0"/>
              </a:rPr>
              <a:t>p</a:t>
            </a:r>
            <a:r>
              <a:rPr lang="cs-CZ" sz="2400" dirty="0" smtClean="0">
                <a:latin typeface="Comic Sans MS" pitchFamily="66" charset="0"/>
              </a:rPr>
              <a:t>ravé strany  jsou složky </a:t>
            </a:r>
          </a:p>
          <a:p>
            <a:r>
              <a:rPr lang="cs-CZ" sz="2400" dirty="0">
                <a:latin typeface="Comic Sans MS" pitchFamily="66" charset="0"/>
              </a:rPr>
              <a:t>v</a:t>
            </a:r>
            <a:r>
              <a:rPr lang="cs-CZ" sz="2400" dirty="0" smtClean="0">
                <a:latin typeface="Comic Sans MS" pitchFamily="66" charset="0"/>
              </a:rPr>
              <a:t>ýsledného momentu všech sil </a:t>
            </a:r>
          </a:p>
          <a:p>
            <a:r>
              <a:rPr lang="cs-CZ" sz="2400" dirty="0" smtClean="0">
                <a:latin typeface="Comic Sans MS" pitchFamily="66" charset="0"/>
              </a:rPr>
              <a:t>vzhledem k bodu O.</a:t>
            </a:r>
          </a:p>
        </p:txBody>
      </p:sp>
    </p:spTree>
    <p:extLst>
      <p:ext uri="{BB962C8B-B14F-4D97-AF65-F5344CB8AC3E}">
        <p14:creationId xmlns:p14="http://schemas.microsoft.com/office/powerpoint/2010/main" val="1527230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980728"/>
            <a:ext cx="7772400" cy="5400600"/>
          </a:xfrm>
          <a:noFill/>
        </p:spPr>
        <p:txBody>
          <a:bodyPr>
            <a:normAutofit/>
          </a:bodyPr>
          <a:lstStyle/>
          <a:p>
            <a:r>
              <a:rPr lang="cs-CZ" sz="7200" b="1" dirty="0" smtClean="0">
                <a:solidFill>
                  <a:srgbClr val="E60000"/>
                </a:solidFill>
                <a:latin typeface="Comic Sans MS" pitchFamily="66" charset="0"/>
              </a:rPr>
              <a:t>Rotace, valení,       valivý odpor</a:t>
            </a:r>
            <a:endParaRPr lang="cs-CZ" sz="7200" b="1" dirty="0">
              <a:solidFill>
                <a:srgbClr val="E60000"/>
              </a:solidFill>
              <a:latin typeface="Comic Sans MS" pitchFamily="66" charset="0"/>
            </a:endParaRPr>
          </a:p>
        </p:txBody>
      </p:sp>
    </p:spTree>
    <p:extLst>
      <p:ext uri="{BB962C8B-B14F-4D97-AF65-F5344CB8AC3E}">
        <p14:creationId xmlns:p14="http://schemas.microsoft.com/office/powerpoint/2010/main" val="1275256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130"/>
          </a:xfrm>
        </p:spPr>
        <p:txBody>
          <a:bodyPr>
            <a:normAutofit/>
          </a:bodyPr>
          <a:lstStyle/>
          <a:p>
            <a:r>
              <a:rPr lang="cs-CZ" b="1" dirty="0">
                <a:solidFill>
                  <a:srgbClr val="E60000"/>
                </a:solidFill>
                <a:latin typeface="Comic Sans MS" pitchFamily="66" charset="0"/>
              </a:rPr>
              <a:t>Gymnaziální </a:t>
            </a:r>
            <a:r>
              <a:rPr lang="cs-CZ" b="1" dirty="0" smtClean="0">
                <a:solidFill>
                  <a:srgbClr val="E60000"/>
                </a:solidFill>
                <a:latin typeface="Comic Sans MS" pitchFamily="66" charset="0"/>
              </a:rPr>
              <a:t>učebnice – I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395535" y="1700808"/>
            <a:ext cx="4742521" cy="4536504"/>
          </a:xfrm>
        </p:spPr>
        <p:txBody>
          <a:bodyPr>
            <a:normAutofit/>
          </a:bodyPr>
          <a:lstStyle/>
          <a:p>
            <a:r>
              <a:rPr lang="cs-CZ" sz="2400" dirty="0" smtClean="0">
                <a:latin typeface="Comic Sans MS" pitchFamily="66" charset="0"/>
              </a:rPr>
              <a:t>Na niti vedené přes kladku jsou zavěšena závaží o hmotnostech 0,45 kg a 0,55 kg. Určete zrychlení závaží a sílu, kterou je napínána nit. Tření a hmotnost kladky i niti zanedbejte.</a:t>
            </a:r>
          </a:p>
          <a:p>
            <a:endParaRPr lang="cs-CZ" sz="2400" dirty="0">
              <a:latin typeface="Comic Sans MS" pitchFamily="66" charset="0"/>
            </a:endParaRPr>
          </a:p>
          <a:p>
            <a:r>
              <a:rPr lang="cs-CZ" sz="2400" dirty="0" smtClean="0">
                <a:latin typeface="Comic Sans MS" pitchFamily="66" charset="0"/>
              </a:rPr>
              <a:t>Vlákno je napnuté po celé délce stejně, síly </a:t>
            </a:r>
            <a:r>
              <a:rPr lang="cs-CZ" sz="2400" b="1" i="1" dirty="0" smtClean="0">
                <a:latin typeface="Comic Sans MS" pitchFamily="66" charset="0"/>
              </a:rPr>
              <a:t>F </a:t>
            </a:r>
            <a:r>
              <a:rPr lang="cs-CZ" sz="2400" dirty="0" smtClean="0">
                <a:latin typeface="Comic Sans MS" pitchFamily="66" charset="0"/>
              </a:rPr>
              <a:t>a </a:t>
            </a:r>
            <a:r>
              <a:rPr lang="cs-CZ" sz="2400" b="1" i="1" dirty="0" smtClean="0">
                <a:latin typeface="Comic Sans MS" pitchFamily="66" charset="0"/>
              </a:rPr>
              <a:t>F´ </a:t>
            </a:r>
            <a:r>
              <a:rPr lang="cs-CZ" sz="2400" dirty="0" smtClean="0">
                <a:latin typeface="Comic Sans MS" pitchFamily="66" charset="0"/>
              </a:rPr>
              <a:t>mají tedy stejnou velikost </a:t>
            </a:r>
            <a:r>
              <a:rPr lang="cs-CZ" sz="2400" i="1" dirty="0" smtClean="0">
                <a:latin typeface="Comic Sans MS" pitchFamily="66" charset="0"/>
              </a:rPr>
              <a:t>F</a:t>
            </a:r>
            <a:r>
              <a:rPr lang="cs-CZ" sz="2400" dirty="0" smtClean="0">
                <a:latin typeface="Comic Sans MS" pitchFamily="66" charset="0"/>
              </a:rPr>
              <a:t>. </a:t>
            </a:r>
            <a:endParaRPr lang="cs-CZ" sz="2400" dirty="0">
              <a:latin typeface="Comic Sans MS" pitchFamily="66" charset="0"/>
            </a:endParaRPr>
          </a:p>
          <a:p>
            <a:endParaRPr lang="cs-CZ" sz="2400" dirty="0" smtClean="0">
              <a:latin typeface="Comic Sans MS" pitchFamily="66" charset="0"/>
            </a:endParaRPr>
          </a:p>
          <a:p>
            <a:endParaRPr lang="cs-CZ" sz="2600" dirty="0" smtClean="0">
              <a:latin typeface="Comic Sans MS" pitchFamily="66" charset="0"/>
            </a:endParaRPr>
          </a:p>
          <a:p>
            <a:endParaRPr lang="cs-CZ" sz="2600" dirty="0" smtClean="0">
              <a:latin typeface="Comic Sans MS" pitchFamily="66" charset="0"/>
            </a:endParaRPr>
          </a:p>
          <a:p>
            <a:endParaRPr lang="cs-CZ" dirty="0" smtClean="0"/>
          </a:p>
          <a:p>
            <a:endParaRPr lang="cs-CZ" dirty="0"/>
          </a:p>
        </p:txBody>
      </p:sp>
      <p:sp>
        <p:nvSpPr>
          <p:cNvPr id="4" name="TextovéPole 3"/>
          <p:cNvSpPr txBox="1"/>
          <p:nvPr/>
        </p:nvSpPr>
        <p:spPr>
          <a:xfrm>
            <a:off x="251520" y="219998"/>
            <a:ext cx="1366080" cy="369332"/>
          </a:xfrm>
          <a:prstGeom prst="rect">
            <a:avLst/>
          </a:prstGeom>
          <a:noFill/>
        </p:spPr>
        <p:txBody>
          <a:bodyPr wrap="none" rtlCol="0">
            <a:spAutoFit/>
          </a:bodyPr>
          <a:lstStyle/>
          <a:p>
            <a:r>
              <a:rPr lang="cs-CZ" dirty="0" smtClean="0">
                <a:latin typeface="Comic Sans MS" pitchFamily="66" charset="0"/>
              </a:rPr>
              <a:t>s. 219, 220</a:t>
            </a:r>
            <a:endParaRPr lang="cs-CZ" dirty="0">
              <a:latin typeface="Comic Sans MS" pitchFamily="66" charset="0"/>
            </a:endParaRPr>
          </a:p>
        </p:txBody>
      </p:sp>
      <p:sp>
        <p:nvSpPr>
          <p:cNvPr id="5" name="Ovál 4"/>
          <p:cNvSpPr/>
          <p:nvPr/>
        </p:nvSpPr>
        <p:spPr>
          <a:xfrm>
            <a:off x="6347048" y="1844824"/>
            <a:ext cx="914400" cy="9144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p:cNvSpPr>
            <a:spLocks noChangeAspect="1"/>
          </p:cNvSpPr>
          <p:nvPr/>
        </p:nvSpPr>
        <p:spPr>
          <a:xfrm>
            <a:off x="6735668" y="2233444"/>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7"/>
          <p:cNvCxnSpPr>
            <a:stCxn id="5" idx="2"/>
          </p:cNvCxnSpPr>
          <p:nvPr/>
        </p:nvCxnSpPr>
        <p:spPr>
          <a:xfrm>
            <a:off x="6347048" y="2302024"/>
            <a:ext cx="0" cy="2063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7261448" y="2370604"/>
            <a:ext cx="0" cy="2063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bdélník 9"/>
          <p:cNvSpPr>
            <a:spLocks noChangeAspect="1"/>
          </p:cNvSpPr>
          <p:nvPr/>
        </p:nvSpPr>
        <p:spPr>
          <a:xfrm>
            <a:off x="6164168" y="4365104"/>
            <a:ext cx="365760" cy="365760"/>
          </a:xfrm>
          <a:prstGeom prst="rect">
            <a:avLst/>
          </a:prstGeom>
          <a:pattFill prst="narVert">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a:spLocks noChangeAspect="1"/>
          </p:cNvSpPr>
          <p:nvPr/>
        </p:nvSpPr>
        <p:spPr>
          <a:xfrm>
            <a:off x="7078568" y="4365104"/>
            <a:ext cx="365760" cy="437768"/>
          </a:xfrm>
          <a:prstGeom prst="rect">
            <a:avLst/>
          </a:prstGeom>
          <a:pattFill prst="narVert">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 name="Přímá spojnice se šipkou 12"/>
          <p:cNvCxnSpPr>
            <a:stCxn id="10" idx="2"/>
          </p:cNvCxnSpPr>
          <p:nvPr/>
        </p:nvCxnSpPr>
        <p:spPr>
          <a:xfrm>
            <a:off x="6347048" y="4730864"/>
            <a:ext cx="0" cy="642352"/>
          </a:xfrm>
          <a:prstGeom prst="straightConnector1">
            <a:avLst/>
          </a:prstGeom>
          <a:ln w="412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7243982" y="4802872"/>
            <a:ext cx="17466" cy="1290424"/>
          </a:xfrm>
          <a:prstGeom prst="straightConnector1">
            <a:avLst/>
          </a:prstGeom>
          <a:ln w="412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a:stCxn id="10" idx="0"/>
          </p:cNvCxnSpPr>
          <p:nvPr/>
        </p:nvCxnSpPr>
        <p:spPr>
          <a:xfrm flipV="1">
            <a:off x="6347048" y="3402144"/>
            <a:ext cx="0" cy="962960"/>
          </a:xfrm>
          <a:prstGeom prst="straightConnector1">
            <a:avLst/>
          </a:prstGeom>
          <a:ln w="412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V="1">
            <a:off x="7243982" y="3402144"/>
            <a:ext cx="0" cy="962960"/>
          </a:xfrm>
          <a:prstGeom prst="straightConnector1">
            <a:avLst/>
          </a:prstGeom>
          <a:ln w="412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ovéPole 20"/>
              <p:cNvSpPr txBox="1"/>
              <p:nvPr/>
            </p:nvSpPr>
            <p:spPr>
              <a:xfrm>
                <a:off x="5466605" y="4802872"/>
                <a:ext cx="697563" cy="506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400" i="1" smtClean="0">
                              <a:latin typeface="Cambria Math"/>
                            </a:rPr>
                          </m:ctrlPr>
                        </m:sSubPr>
                        <m:e>
                          <m:acc>
                            <m:accPr>
                              <m:chr m:val="⃗"/>
                              <m:ctrlPr>
                                <a:rPr lang="cs-CZ" sz="2400" i="1" smtClean="0">
                                  <a:latin typeface="Cambria Math"/>
                                </a:rPr>
                              </m:ctrlPr>
                            </m:accPr>
                            <m:e>
                              <m:r>
                                <a:rPr lang="cs-CZ" sz="2400" b="0" i="1" smtClean="0">
                                  <a:latin typeface="Cambria Math"/>
                                </a:rPr>
                                <m:t>𝐹</m:t>
                              </m:r>
                            </m:e>
                          </m:acc>
                        </m:e>
                        <m:sub>
                          <m:r>
                            <a:rPr lang="cs-CZ" sz="2400" b="0" i="1" smtClean="0">
                              <a:latin typeface="Cambria Math"/>
                            </a:rPr>
                            <m:t>𝐺</m:t>
                          </m:r>
                          <m:r>
                            <a:rPr lang="cs-CZ" sz="2400" b="0" i="1" smtClean="0">
                              <a:latin typeface="Cambria Math"/>
                            </a:rPr>
                            <m:t>1</m:t>
                          </m:r>
                        </m:sub>
                      </m:sSub>
                    </m:oMath>
                  </m:oMathPara>
                </a14:m>
                <a:endParaRPr lang="cs-CZ" sz="2400" dirty="0"/>
              </a:p>
            </p:txBody>
          </p:sp>
        </mc:Choice>
        <mc:Fallback xmlns="">
          <p:sp>
            <p:nvSpPr>
              <p:cNvPr id="21" name="TextovéPole 20"/>
              <p:cNvSpPr txBox="1">
                <a:spLocks noRot="1" noChangeAspect="1" noMove="1" noResize="1" noEditPoints="1" noAdjustHandles="1" noChangeArrowheads="1" noChangeShapeType="1" noTextEdit="1"/>
              </p:cNvSpPr>
              <p:nvPr/>
            </p:nvSpPr>
            <p:spPr>
              <a:xfrm>
                <a:off x="5466605" y="4802872"/>
                <a:ext cx="697563" cy="506421"/>
              </a:xfrm>
              <a:prstGeom prst="rect">
                <a:avLst/>
              </a:prstGeom>
              <a:blipFill rotWithShape="1">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TextovéPole 21"/>
              <p:cNvSpPr txBox="1"/>
              <p:nvPr/>
            </p:nvSpPr>
            <p:spPr>
              <a:xfrm>
                <a:off x="7300587" y="5309293"/>
                <a:ext cx="697563" cy="506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400" i="1" smtClean="0">
                              <a:latin typeface="Cambria Math"/>
                            </a:rPr>
                          </m:ctrlPr>
                        </m:sSubPr>
                        <m:e>
                          <m:acc>
                            <m:accPr>
                              <m:chr m:val="⃗"/>
                              <m:ctrlPr>
                                <a:rPr lang="cs-CZ" sz="2400" i="1" smtClean="0">
                                  <a:latin typeface="Cambria Math"/>
                                </a:rPr>
                              </m:ctrlPr>
                            </m:accPr>
                            <m:e>
                              <m:r>
                                <a:rPr lang="cs-CZ" sz="2400" b="0" i="1" smtClean="0">
                                  <a:latin typeface="Cambria Math"/>
                                </a:rPr>
                                <m:t>𝐹</m:t>
                              </m:r>
                            </m:e>
                          </m:acc>
                        </m:e>
                        <m:sub>
                          <m:r>
                            <a:rPr lang="cs-CZ" sz="2400" b="0" i="1" smtClean="0">
                              <a:latin typeface="Cambria Math"/>
                            </a:rPr>
                            <m:t>𝐺</m:t>
                          </m:r>
                          <m:r>
                            <a:rPr lang="cs-CZ" sz="2400" b="0" i="1" smtClean="0">
                              <a:latin typeface="Cambria Math"/>
                            </a:rPr>
                            <m:t>2</m:t>
                          </m:r>
                        </m:sub>
                      </m:sSub>
                    </m:oMath>
                  </m:oMathPara>
                </a14:m>
                <a:endParaRPr lang="cs-CZ" sz="2400" dirty="0"/>
              </a:p>
            </p:txBody>
          </p:sp>
        </mc:Choice>
        <mc:Fallback xmlns="">
          <p:sp>
            <p:nvSpPr>
              <p:cNvPr id="22" name="TextovéPole 21"/>
              <p:cNvSpPr txBox="1">
                <a:spLocks noRot="1" noChangeAspect="1" noMove="1" noResize="1" noEditPoints="1" noAdjustHandles="1" noChangeArrowheads="1" noChangeShapeType="1" noTextEdit="1"/>
              </p:cNvSpPr>
              <p:nvPr/>
            </p:nvSpPr>
            <p:spPr>
              <a:xfrm>
                <a:off x="7300587" y="5309293"/>
                <a:ext cx="697563" cy="506421"/>
              </a:xfrm>
              <a:prstGeom prst="rect">
                <a:avLst/>
              </a:prstGeom>
              <a:blipFill rotWithShape="1">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TextovéPole 22"/>
              <p:cNvSpPr txBox="1"/>
              <p:nvPr/>
            </p:nvSpPr>
            <p:spPr>
              <a:xfrm>
                <a:off x="5684753" y="3421671"/>
                <a:ext cx="453201" cy="506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sz="2400" i="1" smtClean="0">
                              <a:latin typeface="Cambria Math"/>
                            </a:rPr>
                          </m:ctrlPr>
                        </m:accPr>
                        <m:e>
                          <m:r>
                            <a:rPr lang="cs-CZ" sz="2400" b="0" i="1" smtClean="0">
                              <a:latin typeface="Cambria Math"/>
                            </a:rPr>
                            <m:t>𝐹</m:t>
                          </m:r>
                        </m:e>
                      </m:acc>
                    </m:oMath>
                  </m:oMathPara>
                </a14:m>
                <a:endParaRPr lang="cs-CZ" sz="2400" dirty="0"/>
              </a:p>
            </p:txBody>
          </p:sp>
        </mc:Choice>
        <mc:Fallback xmlns="">
          <p:sp>
            <p:nvSpPr>
              <p:cNvPr id="23" name="TextovéPole 22"/>
              <p:cNvSpPr txBox="1">
                <a:spLocks noRot="1" noChangeAspect="1" noMove="1" noResize="1" noEditPoints="1" noAdjustHandles="1" noChangeArrowheads="1" noChangeShapeType="1" noTextEdit="1"/>
              </p:cNvSpPr>
              <p:nvPr/>
            </p:nvSpPr>
            <p:spPr>
              <a:xfrm>
                <a:off x="5684753" y="3421671"/>
                <a:ext cx="453201" cy="506421"/>
              </a:xfrm>
              <a:prstGeom prst="rect">
                <a:avLst/>
              </a:prstGeom>
              <a:blipFill rotWithShape="1">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4" name="TextovéPole 23"/>
              <p:cNvSpPr txBox="1"/>
              <p:nvPr/>
            </p:nvSpPr>
            <p:spPr>
              <a:xfrm>
                <a:off x="7444328" y="3421671"/>
                <a:ext cx="541367" cy="506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sz="2400" i="1" smtClean="0">
                              <a:latin typeface="Cambria Math"/>
                            </a:rPr>
                          </m:ctrlPr>
                        </m:accPr>
                        <m:e>
                          <m:r>
                            <a:rPr lang="cs-CZ" sz="2400" b="0" i="1" smtClean="0">
                              <a:latin typeface="Cambria Math"/>
                            </a:rPr>
                            <m:t>𝐹</m:t>
                          </m:r>
                        </m:e>
                      </m:acc>
                      <m:r>
                        <a:rPr lang="cs-CZ" sz="2400" b="0" i="1" smtClean="0">
                          <a:latin typeface="Cambria Math"/>
                        </a:rPr>
                        <m:t>´</m:t>
                      </m:r>
                    </m:oMath>
                  </m:oMathPara>
                </a14:m>
                <a:endParaRPr lang="cs-CZ" sz="2400" dirty="0"/>
              </a:p>
            </p:txBody>
          </p:sp>
        </mc:Choice>
        <mc:Fallback xmlns="">
          <p:sp>
            <p:nvSpPr>
              <p:cNvPr id="24" name="TextovéPole 23"/>
              <p:cNvSpPr txBox="1">
                <a:spLocks noRot="1" noChangeAspect="1" noMove="1" noResize="1" noEditPoints="1" noAdjustHandles="1" noChangeArrowheads="1" noChangeShapeType="1" noTextEdit="1"/>
              </p:cNvSpPr>
              <p:nvPr/>
            </p:nvSpPr>
            <p:spPr>
              <a:xfrm>
                <a:off x="7444328" y="3421671"/>
                <a:ext cx="541367" cy="506421"/>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TextovéPole 24"/>
              <p:cNvSpPr txBox="1"/>
              <p:nvPr/>
            </p:nvSpPr>
            <p:spPr>
              <a:xfrm>
                <a:off x="5466604" y="4294773"/>
                <a:ext cx="64716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400" i="1" smtClean="0">
                              <a:latin typeface="Cambria Math"/>
                            </a:rPr>
                          </m:ctrlPr>
                        </m:sSubPr>
                        <m:e>
                          <m:r>
                            <a:rPr lang="cs-CZ" sz="2400" b="0" i="1" smtClean="0">
                              <a:latin typeface="Cambria Math"/>
                            </a:rPr>
                            <m:t>𝑚</m:t>
                          </m:r>
                        </m:e>
                        <m:sub>
                          <m:r>
                            <a:rPr lang="cs-CZ" sz="2400" b="0" i="1" smtClean="0">
                              <a:latin typeface="Cambria Math"/>
                            </a:rPr>
                            <m:t>1</m:t>
                          </m:r>
                        </m:sub>
                      </m:sSub>
                    </m:oMath>
                  </m:oMathPara>
                </a14:m>
                <a:endParaRPr lang="cs-CZ" sz="2400" dirty="0"/>
              </a:p>
            </p:txBody>
          </p:sp>
        </mc:Choice>
        <mc:Fallback xmlns="">
          <p:sp>
            <p:nvSpPr>
              <p:cNvPr id="25" name="TextovéPole 24"/>
              <p:cNvSpPr txBox="1">
                <a:spLocks noRot="1" noChangeAspect="1" noMove="1" noResize="1" noEditPoints="1" noAdjustHandles="1" noChangeArrowheads="1" noChangeShapeType="1" noTextEdit="1"/>
              </p:cNvSpPr>
              <p:nvPr/>
            </p:nvSpPr>
            <p:spPr>
              <a:xfrm>
                <a:off x="5466604" y="4294773"/>
                <a:ext cx="647164" cy="461665"/>
              </a:xfrm>
              <a:prstGeom prst="rect">
                <a:avLst/>
              </a:prstGeom>
              <a:blipFill rotWithShape="1">
                <a:blip r:embed="rId6"/>
                <a:stretch>
                  <a:fillRect b="-133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TextovéPole 25"/>
              <p:cNvSpPr txBox="1"/>
              <p:nvPr/>
            </p:nvSpPr>
            <p:spPr>
              <a:xfrm>
                <a:off x="7444328" y="4294772"/>
                <a:ext cx="65428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400" i="1" smtClean="0">
                              <a:latin typeface="Cambria Math"/>
                            </a:rPr>
                          </m:ctrlPr>
                        </m:sSubPr>
                        <m:e>
                          <m:r>
                            <a:rPr lang="cs-CZ" sz="2400" b="0" i="1" smtClean="0">
                              <a:latin typeface="Cambria Math"/>
                            </a:rPr>
                            <m:t>𝑚</m:t>
                          </m:r>
                        </m:e>
                        <m:sub>
                          <m:r>
                            <a:rPr lang="cs-CZ" sz="2400" b="0" i="1" smtClean="0">
                              <a:latin typeface="Cambria Math"/>
                            </a:rPr>
                            <m:t>2</m:t>
                          </m:r>
                        </m:sub>
                      </m:sSub>
                    </m:oMath>
                  </m:oMathPara>
                </a14:m>
                <a:endParaRPr lang="cs-CZ" sz="2400" dirty="0"/>
              </a:p>
            </p:txBody>
          </p:sp>
        </mc:Choice>
        <mc:Fallback xmlns="">
          <p:sp>
            <p:nvSpPr>
              <p:cNvPr id="26" name="TextovéPole 25"/>
              <p:cNvSpPr txBox="1">
                <a:spLocks noRot="1" noChangeAspect="1" noMove="1" noResize="1" noEditPoints="1" noAdjustHandles="1" noChangeArrowheads="1" noChangeShapeType="1" noTextEdit="1"/>
              </p:cNvSpPr>
              <p:nvPr/>
            </p:nvSpPr>
            <p:spPr>
              <a:xfrm>
                <a:off x="7444328" y="4294772"/>
                <a:ext cx="654282" cy="461665"/>
              </a:xfrm>
              <a:prstGeom prst="rect">
                <a:avLst/>
              </a:prstGeom>
              <a:blipFill rotWithShape="1">
                <a:blip r:embed="rId7"/>
                <a:stretch>
                  <a:fillRect b="-1333"/>
                </a:stretch>
              </a:blipFill>
            </p:spPr>
            <p:txBody>
              <a:bodyPr/>
              <a:lstStyle/>
              <a:p>
                <a:r>
                  <a:rPr lang="cs-CZ">
                    <a:noFill/>
                  </a:rPr>
                  <a:t> </a:t>
                </a:r>
              </a:p>
            </p:txBody>
          </p:sp>
        </mc:Fallback>
      </mc:AlternateContent>
    </p:spTree>
    <p:extLst>
      <p:ext uri="{BB962C8B-B14F-4D97-AF65-F5344CB8AC3E}">
        <p14:creationId xmlns:p14="http://schemas.microsoft.com/office/powerpoint/2010/main" val="3772237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130"/>
          </a:xfrm>
        </p:spPr>
        <p:txBody>
          <a:bodyPr>
            <a:normAutofit/>
          </a:bodyPr>
          <a:lstStyle/>
          <a:p>
            <a:r>
              <a:rPr lang="cs-CZ" b="1" dirty="0" smtClean="0">
                <a:solidFill>
                  <a:srgbClr val="E60000"/>
                </a:solidFill>
                <a:latin typeface="Comic Sans MS" pitchFamily="66" charset="0"/>
              </a:rPr>
              <a:t>Komentář – I   </a:t>
            </a:r>
            <a:endParaRPr lang="cs-CZ" b="1" dirty="0">
              <a:solidFill>
                <a:srgbClr val="E60000"/>
              </a:solidFill>
              <a:latin typeface="Comic Sans MS" pitchFamily="66" charset="0"/>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395536" y="1556792"/>
                <a:ext cx="8229600" cy="4680520"/>
              </a:xfrm>
            </p:spPr>
            <p:txBody>
              <a:bodyPr>
                <a:normAutofit/>
              </a:bodyPr>
              <a:lstStyle/>
              <a:p>
                <a:r>
                  <a:rPr lang="cs-CZ" sz="2400" dirty="0" smtClean="0">
                    <a:solidFill>
                      <a:srgbClr val="0000FF"/>
                    </a:solidFill>
                    <a:latin typeface="Comic Sans MS" pitchFamily="66" charset="0"/>
                  </a:rPr>
                  <a:t>Co znamená formulace „vlákno je napnuto po celé délce stejně? A z čeho to plyne?</a:t>
                </a:r>
              </a:p>
              <a:p>
                <a:pPr marL="0" indent="0">
                  <a:buNone/>
                </a:pPr>
                <a:endParaRPr lang="cs-CZ" sz="2400" dirty="0" smtClean="0">
                  <a:solidFill>
                    <a:srgbClr val="0000FF"/>
                  </a:solidFill>
                  <a:latin typeface="Comic Sans MS" pitchFamily="66" charset="0"/>
                </a:endParaRPr>
              </a:p>
              <a:p>
                <a:pPr marL="0" indent="0">
                  <a:spcBef>
                    <a:spcPts val="0"/>
                  </a:spcBef>
                  <a:buNone/>
                </a:pPr>
                <a:r>
                  <a:rPr lang="cs-CZ" sz="2400" dirty="0" smtClean="0">
                    <a:latin typeface="Comic Sans MS" pitchFamily="66" charset="0"/>
                  </a:rPr>
                  <a:t>                        Souvislost se zanedbatelnou hmotností   </a:t>
                </a:r>
              </a:p>
              <a:p>
                <a:pPr marL="0" indent="0">
                  <a:spcBef>
                    <a:spcPts val="0"/>
                  </a:spcBef>
                  <a:buNone/>
                </a:pPr>
                <a:r>
                  <a:rPr lang="cs-CZ" sz="2400" dirty="0">
                    <a:latin typeface="Comic Sans MS" pitchFamily="66" charset="0"/>
                  </a:rPr>
                  <a:t> </a:t>
                </a:r>
                <a:r>
                  <a:rPr lang="cs-CZ" sz="2400" dirty="0" smtClean="0">
                    <a:latin typeface="Comic Sans MS" pitchFamily="66" charset="0"/>
                  </a:rPr>
                  <a:t>                       kladky a pohybové rovnice kladky nejsou </a:t>
                </a:r>
              </a:p>
              <a:p>
                <a:pPr marL="0" indent="0">
                  <a:spcBef>
                    <a:spcPts val="0"/>
                  </a:spcBef>
                  <a:buNone/>
                </a:pPr>
                <a:r>
                  <a:rPr lang="cs-CZ" sz="2400" dirty="0" smtClean="0">
                    <a:latin typeface="Comic Sans MS" pitchFamily="66" charset="0"/>
                  </a:rPr>
                  <a:t>                        zmíněny. </a:t>
                </a:r>
              </a:p>
              <a:p>
                <a:pPr marL="0" indent="0">
                  <a:buNone/>
                </a:pPr>
                <a:endParaRPr lang="cs-CZ" sz="2600" dirty="0" smtClean="0">
                  <a:latin typeface="Comic Sans MS" pitchFamily="66" charset="0"/>
                </a:endParaRPr>
              </a:p>
              <a:p>
                <a:pPr marL="0" indent="0">
                  <a:buNone/>
                </a:pPr>
                <a14:m>
                  <m:oMathPara xmlns:m="http://schemas.openxmlformats.org/officeDocument/2006/math">
                    <m:oMathParaPr>
                      <m:jc m:val="centerGroup"/>
                    </m:oMathParaPr>
                    <m:oMath xmlns:m="http://schemas.openxmlformats.org/officeDocument/2006/math">
                      <m:r>
                        <a:rPr lang="cs-CZ" sz="2800" b="0" i="1" smtClean="0">
                          <a:latin typeface="Cambria Math"/>
                        </a:rPr>
                        <m:t>𝐹𝑟</m:t>
                      </m:r>
                      <m:r>
                        <a:rPr lang="cs-CZ" sz="2800" b="0" i="1" smtClean="0">
                          <a:latin typeface="Cambria Math"/>
                        </a:rPr>
                        <m:t>−</m:t>
                      </m:r>
                      <m:r>
                        <a:rPr lang="cs-CZ" sz="2800" b="0" i="1" smtClean="0">
                          <a:latin typeface="Cambria Math"/>
                        </a:rPr>
                        <m:t>𝐹</m:t>
                      </m:r>
                      <m:r>
                        <a:rPr lang="cs-CZ" sz="2800" b="0" i="1" smtClean="0">
                          <a:latin typeface="Cambria Math"/>
                        </a:rPr>
                        <m:t>´</m:t>
                      </m:r>
                      <m:r>
                        <a:rPr lang="cs-CZ" sz="2800" b="0" i="1" smtClean="0">
                          <a:latin typeface="Cambria Math"/>
                        </a:rPr>
                        <m:t>𝑟</m:t>
                      </m:r>
                      <m:r>
                        <a:rPr lang="cs-CZ" sz="2800" b="0" i="1" smtClean="0">
                          <a:latin typeface="Cambria Math"/>
                        </a:rPr>
                        <m:t>=</m:t>
                      </m:r>
                      <m:r>
                        <a:rPr lang="cs-CZ" sz="2800" b="0" i="1" smtClean="0">
                          <a:latin typeface="Cambria Math"/>
                        </a:rPr>
                        <m:t>𝐽</m:t>
                      </m:r>
                      <m:r>
                        <a:rPr lang="cs-CZ" sz="2800" b="0" i="1" smtClean="0">
                          <a:latin typeface="Cambria Math"/>
                          <a:ea typeface="Cambria Math"/>
                        </a:rPr>
                        <m:t>𝜀</m:t>
                      </m:r>
                    </m:oMath>
                  </m:oMathPara>
                </a14:m>
                <a:endParaRPr lang="cs-CZ" sz="2800" b="0" i="1" dirty="0" smtClean="0">
                  <a:latin typeface="Cambria Math"/>
                  <a:ea typeface="Cambria Math"/>
                </a:endParaRPr>
              </a:p>
              <a:p>
                <a:pPr marL="0" indent="0" algn="ctr">
                  <a:buNone/>
                </a:pPr>
                <a14:m>
                  <m:oMath xmlns:m="http://schemas.openxmlformats.org/officeDocument/2006/math">
                    <m:r>
                      <a:rPr lang="cs-CZ" sz="2800" b="0" i="0" smtClean="0">
                        <a:latin typeface="Cambria Math"/>
                        <a:ea typeface="Cambria Math"/>
                      </a:rPr>
                      <m:t> </m:t>
                    </m:r>
                    <m:r>
                      <a:rPr lang="cs-CZ" sz="2800" b="0" i="1" smtClean="0">
                        <a:latin typeface="Cambria Math"/>
                        <a:ea typeface="Cambria Math"/>
                      </a:rPr>
                      <m:t>𝐽</m:t>
                    </m:r>
                    <m:r>
                      <a:rPr lang="cs-CZ" sz="2800" b="0" i="0" smtClean="0">
                        <a:latin typeface="Cambria Math"/>
                        <a:ea typeface="Cambria Math"/>
                      </a:rPr>
                      <m:t>=0 </m:t>
                    </m:r>
                    <m:groupChr>
                      <m:groupChrPr>
                        <m:chr m:val="⇒"/>
                        <m:pos m:val="top"/>
                        <m:ctrlPr>
                          <a:rPr lang="cs-CZ" sz="2800" b="0" i="1" smtClean="0">
                            <a:latin typeface="Cambria Math"/>
                            <a:ea typeface="Cambria Math"/>
                          </a:rPr>
                        </m:ctrlPr>
                      </m:groupChrPr>
                      <m:e/>
                    </m:groupChr>
                  </m:oMath>
                </a14:m>
                <a:r>
                  <a:rPr lang="cs-CZ" sz="2800" b="0" dirty="0" smtClean="0">
                    <a:ea typeface="Cambria Math"/>
                  </a:rPr>
                  <a:t>  </a:t>
                </a:r>
                <a:r>
                  <a:rPr lang="cs-CZ" sz="2800" b="0" i="1" dirty="0" smtClean="0">
                    <a:ea typeface="Cambria Math"/>
                  </a:rPr>
                  <a:t>F = F´</a:t>
                </a:r>
              </a:p>
              <a:p>
                <a:pPr marL="0" indent="0">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395536" y="1556792"/>
                <a:ext cx="8229600" cy="4680520"/>
              </a:xfrm>
              <a:blipFill rotWithShape="1">
                <a:blip r:embed="rId2"/>
                <a:stretch>
                  <a:fillRect l="-1037" t="-1042"/>
                </a:stretch>
              </a:blipFill>
            </p:spPr>
            <p:txBody>
              <a:bodyPr/>
              <a:lstStyle/>
              <a:p>
                <a:r>
                  <a:rPr lang="cs-CZ">
                    <a:noFill/>
                  </a:rPr>
                  <a:t> </a:t>
                </a:r>
              </a:p>
            </p:txBody>
          </p:sp>
        </mc:Fallback>
      </mc:AlternateContent>
      <p:sp>
        <p:nvSpPr>
          <p:cNvPr id="4" name="Ovál 3"/>
          <p:cNvSpPr/>
          <p:nvPr/>
        </p:nvSpPr>
        <p:spPr>
          <a:xfrm>
            <a:off x="1220033" y="4079643"/>
            <a:ext cx="914400" cy="9144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p:cNvSpPr>
            <a:spLocks noChangeAspect="1"/>
          </p:cNvSpPr>
          <p:nvPr/>
        </p:nvSpPr>
        <p:spPr>
          <a:xfrm>
            <a:off x="1606082" y="4465692"/>
            <a:ext cx="142302" cy="1423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p:cNvCxnSpPr/>
          <p:nvPr/>
        </p:nvCxnSpPr>
        <p:spPr>
          <a:xfrm>
            <a:off x="1224338" y="4465692"/>
            <a:ext cx="0" cy="15555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2138738" y="4465692"/>
            <a:ext cx="0" cy="15555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flipV="1">
            <a:off x="1224338" y="4607994"/>
            <a:ext cx="0" cy="962960"/>
          </a:xfrm>
          <a:prstGeom prst="straightConnector1">
            <a:avLst/>
          </a:prstGeom>
          <a:ln w="4127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V="1">
            <a:off x="2134433" y="4585203"/>
            <a:ext cx="0" cy="962960"/>
          </a:xfrm>
          <a:prstGeom prst="straightConnector1">
            <a:avLst/>
          </a:prstGeom>
          <a:ln w="4127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V="1">
            <a:off x="1674660" y="2636912"/>
            <a:ext cx="2573" cy="1899639"/>
          </a:xfrm>
          <a:prstGeom prst="straightConnector1">
            <a:avLst/>
          </a:prstGeom>
          <a:ln w="41275">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ovéPole 13"/>
              <p:cNvSpPr txBox="1"/>
              <p:nvPr/>
            </p:nvSpPr>
            <p:spPr>
              <a:xfrm>
                <a:off x="2152800" y="4813473"/>
                <a:ext cx="770596" cy="506421"/>
              </a:xfrm>
              <a:prstGeom prst="rect">
                <a:avLst/>
              </a:prstGeom>
              <a:noFill/>
            </p:spPr>
            <p:txBody>
              <a:bodyPr wrap="none" rtlCol="0">
                <a:spAutoFit/>
              </a:bodyPr>
              <a:lstStyle/>
              <a:p>
                <a:r>
                  <a:rPr lang="cs-CZ" sz="2400" dirty="0" smtClean="0"/>
                  <a:t> </a:t>
                </a:r>
                <a14:m>
                  <m:oMath xmlns:m="http://schemas.openxmlformats.org/officeDocument/2006/math">
                    <m:r>
                      <a:rPr lang="cs-CZ" sz="2400" b="0" i="0" smtClean="0">
                        <a:latin typeface="Cambria Math"/>
                      </a:rPr>
                      <m:t>−</m:t>
                    </m:r>
                    <m:acc>
                      <m:accPr>
                        <m:chr m:val="⃗"/>
                        <m:ctrlPr>
                          <a:rPr lang="cs-CZ" sz="2400" i="1" smtClean="0">
                            <a:latin typeface="Cambria Math"/>
                          </a:rPr>
                        </m:ctrlPr>
                      </m:accPr>
                      <m:e>
                        <m:r>
                          <a:rPr lang="cs-CZ" sz="2400" b="0" i="1" smtClean="0">
                            <a:latin typeface="Cambria Math"/>
                          </a:rPr>
                          <m:t>𝐹</m:t>
                        </m:r>
                      </m:e>
                    </m:acc>
                    <m:r>
                      <a:rPr lang="cs-CZ" sz="2400" b="0" i="1" smtClean="0">
                        <a:latin typeface="Cambria Math"/>
                      </a:rPr>
                      <m:t>´</m:t>
                    </m:r>
                  </m:oMath>
                </a14:m>
                <a:endParaRPr lang="cs-CZ" sz="2400" dirty="0"/>
              </a:p>
            </p:txBody>
          </p:sp>
        </mc:Choice>
        <mc:Fallback xmlns="">
          <p:sp>
            <p:nvSpPr>
              <p:cNvPr id="14" name="TextovéPole 13"/>
              <p:cNvSpPr txBox="1">
                <a:spLocks noRot="1" noChangeAspect="1" noMove="1" noResize="1" noEditPoints="1" noAdjustHandles="1" noChangeArrowheads="1" noChangeShapeType="1" noTextEdit="1"/>
              </p:cNvSpPr>
              <p:nvPr/>
            </p:nvSpPr>
            <p:spPr>
              <a:xfrm>
                <a:off x="2152800" y="4813473"/>
                <a:ext cx="770596" cy="506421"/>
              </a:xfrm>
              <a:prstGeom prst="rect">
                <a:avLst/>
              </a:prstGeom>
              <a:blipFill rotWithShape="1">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TextovéPole 14"/>
              <p:cNvSpPr txBox="1"/>
              <p:nvPr/>
            </p:nvSpPr>
            <p:spPr>
              <a:xfrm>
                <a:off x="323528" y="4765112"/>
                <a:ext cx="682431" cy="506421"/>
              </a:xfrm>
              <a:prstGeom prst="rect">
                <a:avLst/>
              </a:prstGeom>
              <a:noFill/>
            </p:spPr>
            <p:txBody>
              <a:bodyPr wrap="none" rtlCol="0">
                <a:spAutoFit/>
              </a:bodyPr>
              <a:lstStyle/>
              <a:p>
                <a:r>
                  <a:rPr lang="cs-CZ" sz="2400" dirty="0" smtClean="0"/>
                  <a:t> </a:t>
                </a:r>
                <a14:m>
                  <m:oMath xmlns:m="http://schemas.openxmlformats.org/officeDocument/2006/math">
                    <m:r>
                      <a:rPr lang="cs-CZ" sz="2400" b="0" i="0" smtClean="0">
                        <a:latin typeface="Cambria Math"/>
                      </a:rPr>
                      <m:t>−</m:t>
                    </m:r>
                    <m:acc>
                      <m:accPr>
                        <m:chr m:val="⃗"/>
                        <m:ctrlPr>
                          <a:rPr lang="cs-CZ" sz="2400" i="1" smtClean="0">
                            <a:latin typeface="Cambria Math"/>
                          </a:rPr>
                        </m:ctrlPr>
                      </m:accPr>
                      <m:e>
                        <m:r>
                          <a:rPr lang="cs-CZ" sz="2400" b="0" i="1" smtClean="0">
                            <a:latin typeface="Cambria Math"/>
                          </a:rPr>
                          <m:t>𝐹</m:t>
                        </m:r>
                      </m:e>
                    </m:acc>
                  </m:oMath>
                </a14:m>
                <a:endParaRPr lang="cs-CZ" sz="2400" dirty="0"/>
              </a:p>
            </p:txBody>
          </p:sp>
        </mc:Choice>
        <mc:Fallback xmlns="">
          <p:sp>
            <p:nvSpPr>
              <p:cNvPr id="15" name="TextovéPole 14"/>
              <p:cNvSpPr txBox="1">
                <a:spLocks noRot="1" noChangeAspect="1" noMove="1" noResize="1" noEditPoints="1" noAdjustHandles="1" noChangeArrowheads="1" noChangeShapeType="1" noTextEdit="1"/>
              </p:cNvSpPr>
              <p:nvPr/>
            </p:nvSpPr>
            <p:spPr>
              <a:xfrm>
                <a:off x="323528" y="4765112"/>
                <a:ext cx="682431" cy="506421"/>
              </a:xfrm>
              <a:prstGeom prst="rect">
                <a:avLst/>
              </a:prstGeom>
              <a:blipFill rotWithShape="1">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TextovéPole 15"/>
              <p:cNvSpPr txBox="1"/>
              <p:nvPr/>
            </p:nvSpPr>
            <p:spPr>
              <a:xfrm>
                <a:off x="378671" y="2924944"/>
                <a:ext cx="1108637" cy="506421"/>
              </a:xfrm>
              <a:prstGeom prst="rect">
                <a:avLst/>
              </a:prstGeom>
              <a:noFill/>
            </p:spPr>
            <p:txBody>
              <a:bodyPr wrap="none" rtlCol="0">
                <a:spAutoFit/>
              </a:bodyPr>
              <a:lstStyle/>
              <a:p>
                <a:r>
                  <a:rPr lang="cs-CZ" sz="2400" dirty="0" smtClean="0"/>
                  <a:t> </a:t>
                </a:r>
                <a14:m>
                  <m:oMath xmlns:m="http://schemas.openxmlformats.org/officeDocument/2006/math">
                    <m:acc>
                      <m:accPr>
                        <m:chr m:val="⃗"/>
                        <m:ctrlPr>
                          <a:rPr lang="cs-CZ" sz="2400" i="1" smtClean="0">
                            <a:latin typeface="Cambria Math"/>
                          </a:rPr>
                        </m:ctrlPr>
                      </m:accPr>
                      <m:e>
                        <m:r>
                          <a:rPr lang="cs-CZ" sz="2400" b="0" i="1" smtClean="0">
                            <a:latin typeface="Cambria Math"/>
                          </a:rPr>
                          <m:t>𝐹</m:t>
                        </m:r>
                      </m:e>
                    </m:acc>
                    <m:r>
                      <a:rPr lang="cs-CZ" sz="2400" b="0" i="0" smtClean="0">
                        <a:latin typeface="Cambria Math"/>
                      </a:rPr>
                      <m:t>+</m:t>
                    </m:r>
                    <m:acc>
                      <m:accPr>
                        <m:chr m:val="⃗"/>
                        <m:ctrlPr>
                          <a:rPr lang="cs-CZ" sz="2400" i="1">
                            <a:latin typeface="Cambria Math"/>
                          </a:rPr>
                        </m:ctrlPr>
                      </m:accPr>
                      <m:e>
                        <m:r>
                          <a:rPr lang="cs-CZ" sz="2400" i="1">
                            <a:latin typeface="Cambria Math"/>
                          </a:rPr>
                          <m:t>𝐹</m:t>
                        </m:r>
                      </m:e>
                    </m:acc>
                  </m:oMath>
                </a14:m>
                <a:r>
                  <a:rPr lang="cs-CZ" sz="2400" dirty="0" smtClean="0"/>
                  <a:t>´</a:t>
                </a:r>
                <a:endParaRPr lang="cs-CZ" sz="2400" dirty="0"/>
              </a:p>
            </p:txBody>
          </p:sp>
        </mc:Choice>
        <mc:Fallback xmlns="">
          <p:sp>
            <p:nvSpPr>
              <p:cNvPr id="16" name="TextovéPole 15"/>
              <p:cNvSpPr txBox="1">
                <a:spLocks noRot="1" noChangeAspect="1" noMove="1" noResize="1" noEditPoints="1" noAdjustHandles="1" noChangeArrowheads="1" noChangeShapeType="1" noTextEdit="1"/>
              </p:cNvSpPr>
              <p:nvPr/>
            </p:nvSpPr>
            <p:spPr>
              <a:xfrm>
                <a:off x="378671" y="2924944"/>
                <a:ext cx="1108637" cy="506421"/>
              </a:xfrm>
              <a:prstGeom prst="rect">
                <a:avLst/>
              </a:prstGeom>
              <a:blipFill rotWithShape="1">
                <a:blip r:embed="rId5"/>
                <a:stretch>
                  <a:fillRect t="-1205" r="-7692" b="-26506"/>
                </a:stretch>
              </a:blipFill>
            </p:spPr>
            <p:txBody>
              <a:bodyPr/>
              <a:lstStyle/>
              <a:p>
                <a:r>
                  <a:rPr lang="cs-CZ">
                    <a:noFill/>
                  </a:rPr>
                  <a:t> </a:t>
                </a:r>
              </a:p>
            </p:txBody>
          </p:sp>
        </mc:Fallback>
      </mc:AlternateContent>
    </p:spTree>
    <p:extLst>
      <p:ext uri="{BB962C8B-B14F-4D97-AF65-F5344CB8AC3E}">
        <p14:creationId xmlns:p14="http://schemas.microsoft.com/office/powerpoint/2010/main" val="2641304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130"/>
          </a:xfrm>
        </p:spPr>
        <p:txBody>
          <a:bodyPr>
            <a:normAutofit/>
          </a:bodyPr>
          <a:lstStyle/>
          <a:p>
            <a:r>
              <a:rPr lang="cs-CZ" b="1" dirty="0">
                <a:solidFill>
                  <a:srgbClr val="E60000"/>
                </a:solidFill>
                <a:latin typeface="Comic Sans MS" pitchFamily="66" charset="0"/>
              </a:rPr>
              <a:t>Gymnaziální </a:t>
            </a:r>
            <a:r>
              <a:rPr lang="cs-CZ" b="1" dirty="0" smtClean="0">
                <a:solidFill>
                  <a:srgbClr val="E60000"/>
                </a:solidFill>
                <a:latin typeface="Comic Sans MS" pitchFamily="66" charset="0"/>
              </a:rPr>
              <a:t>učebnice – II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395536" y="1700808"/>
            <a:ext cx="8229600" cy="4536504"/>
          </a:xfrm>
        </p:spPr>
        <p:txBody>
          <a:bodyPr>
            <a:normAutofit/>
          </a:bodyPr>
          <a:lstStyle/>
          <a:p>
            <a:r>
              <a:rPr lang="cs-CZ" sz="2400" dirty="0" smtClean="0">
                <a:latin typeface="Comic Sans MS" pitchFamily="66" charset="0"/>
              </a:rPr>
              <a:t>Při otáčení tuhého tělesa kolem nehybné osy působí na jednotlivé body tělesa setrvačné síly směřující od osy otáčení. Výslednicí těchto sil je namáhána osa, neprochází-li osa těžištěm. </a:t>
            </a:r>
          </a:p>
          <a:p>
            <a:endParaRPr lang="cs-CZ" sz="2400" dirty="0" smtClean="0">
              <a:latin typeface="Comic Sans MS" pitchFamily="66" charset="0"/>
            </a:endParaRPr>
          </a:p>
          <a:p>
            <a:r>
              <a:rPr lang="cs-CZ" sz="2400" dirty="0" smtClean="0">
                <a:latin typeface="Comic Sans MS" pitchFamily="66" charset="0"/>
              </a:rPr>
              <a:t>Proto se vyvažují např. kola motorových vozidel tak, aby těžiště leželo na ose rotace.</a:t>
            </a:r>
          </a:p>
          <a:p>
            <a:endParaRPr lang="cs-CZ" sz="2600" dirty="0" smtClean="0">
              <a:latin typeface="Comic Sans MS" pitchFamily="66" charset="0"/>
            </a:endParaRPr>
          </a:p>
          <a:p>
            <a:endParaRPr lang="cs-CZ" dirty="0" smtClean="0"/>
          </a:p>
          <a:p>
            <a:endParaRPr lang="cs-CZ" dirty="0"/>
          </a:p>
        </p:txBody>
      </p:sp>
      <p:sp>
        <p:nvSpPr>
          <p:cNvPr id="4" name="TextovéPole 3"/>
          <p:cNvSpPr txBox="1"/>
          <p:nvPr/>
        </p:nvSpPr>
        <p:spPr>
          <a:xfrm>
            <a:off x="251520" y="219998"/>
            <a:ext cx="809837" cy="369332"/>
          </a:xfrm>
          <a:prstGeom prst="rect">
            <a:avLst/>
          </a:prstGeom>
          <a:noFill/>
        </p:spPr>
        <p:txBody>
          <a:bodyPr wrap="none" rtlCol="0">
            <a:spAutoFit/>
          </a:bodyPr>
          <a:lstStyle/>
          <a:p>
            <a:r>
              <a:rPr lang="cs-CZ" dirty="0" smtClean="0">
                <a:latin typeface="Comic Sans MS" pitchFamily="66" charset="0"/>
              </a:rPr>
              <a:t>s. 172</a:t>
            </a:r>
            <a:endParaRPr lang="cs-CZ" dirty="0">
              <a:latin typeface="Comic Sans MS" pitchFamily="66" charset="0"/>
            </a:endParaRPr>
          </a:p>
        </p:txBody>
      </p:sp>
    </p:spTree>
    <p:extLst>
      <p:ext uri="{BB962C8B-B14F-4D97-AF65-F5344CB8AC3E}">
        <p14:creationId xmlns:p14="http://schemas.microsoft.com/office/powerpoint/2010/main" val="2341395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864096"/>
          </a:xfrm>
        </p:spPr>
        <p:txBody>
          <a:bodyPr>
            <a:normAutofit/>
          </a:bodyPr>
          <a:lstStyle/>
          <a:p>
            <a:r>
              <a:rPr lang="cs-CZ" b="1" dirty="0" smtClean="0">
                <a:solidFill>
                  <a:srgbClr val="E60000"/>
                </a:solidFill>
                <a:latin typeface="Comic Sans MS" pitchFamily="66" charset="0"/>
              </a:rPr>
              <a:t>Komentář – II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251520" y="1412776"/>
            <a:ext cx="8712968" cy="5243326"/>
          </a:xfrm>
        </p:spPr>
        <p:txBody>
          <a:bodyPr>
            <a:normAutofit fontScale="62500" lnSpcReduction="20000"/>
          </a:bodyPr>
          <a:lstStyle/>
          <a:p>
            <a:r>
              <a:rPr lang="cs-CZ" sz="3800" dirty="0" smtClean="0">
                <a:solidFill>
                  <a:srgbClr val="0000FF"/>
                </a:solidFill>
                <a:latin typeface="Comic Sans MS" pitchFamily="66" charset="0"/>
              </a:rPr>
              <a:t>Co jsou to „setrvačné síly“? </a:t>
            </a:r>
            <a:r>
              <a:rPr lang="cs-CZ" sz="3800" dirty="0">
                <a:solidFill>
                  <a:srgbClr val="0000FF"/>
                </a:solidFill>
                <a:latin typeface="Comic Sans MS" pitchFamily="66" charset="0"/>
              </a:rPr>
              <a:t> </a:t>
            </a:r>
            <a:r>
              <a:rPr lang="cs-CZ" sz="3800" dirty="0" smtClean="0">
                <a:solidFill>
                  <a:srgbClr val="0000FF"/>
                </a:solidFill>
                <a:latin typeface="Comic Sans MS" pitchFamily="66" charset="0"/>
              </a:rPr>
              <a:t>                                           </a:t>
            </a:r>
            <a:r>
              <a:rPr lang="cs-CZ" sz="3800" dirty="0" smtClean="0">
                <a:latin typeface="Comic Sans MS" pitchFamily="66" charset="0"/>
              </a:rPr>
              <a:t>Str. 94: „Na těleso v neinerciální soustavě působí setrvačná síla </a:t>
            </a:r>
            <a:r>
              <a:rPr lang="cs-CZ" sz="3800" b="1" i="1" dirty="0" err="1" smtClean="0">
                <a:latin typeface="Comic Sans MS" pitchFamily="66" charset="0"/>
              </a:rPr>
              <a:t>F</a:t>
            </a:r>
            <a:r>
              <a:rPr lang="cs-CZ" sz="3800" baseline="-25000" dirty="0" err="1" smtClean="0">
                <a:latin typeface="Comic Sans MS" pitchFamily="66" charset="0"/>
              </a:rPr>
              <a:t>s</a:t>
            </a:r>
            <a:r>
              <a:rPr lang="cs-CZ" sz="3800" dirty="0" smtClean="0">
                <a:latin typeface="Comic Sans MS" pitchFamily="66" charset="0"/>
              </a:rPr>
              <a:t> </a:t>
            </a:r>
            <a:r>
              <a:rPr lang="cs-CZ" sz="3800" baseline="-25000" dirty="0" smtClean="0">
                <a:latin typeface="Comic Sans MS" pitchFamily="66" charset="0"/>
              </a:rPr>
              <a:t> </a:t>
            </a:r>
            <a:r>
              <a:rPr lang="cs-CZ" sz="3800" dirty="0" smtClean="0">
                <a:latin typeface="Comic Sans MS" pitchFamily="66" charset="0"/>
              </a:rPr>
              <a:t>= –</a:t>
            </a:r>
            <a:r>
              <a:rPr lang="cs-CZ" sz="3800" i="1" dirty="0" err="1" smtClean="0">
                <a:latin typeface="Comic Sans MS" pitchFamily="66" charset="0"/>
              </a:rPr>
              <a:t>m</a:t>
            </a:r>
            <a:r>
              <a:rPr lang="cs-CZ" sz="3800" b="1" i="1" dirty="0" err="1" smtClean="0">
                <a:latin typeface="Comic Sans MS" pitchFamily="66" charset="0"/>
              </a:rPr>
              <a:t>a</a:t>
            </a:r>
            <a:r>
              <a:rPr lang="cs-CZ" sz="3800" dirty="0" smtClean="0">
                <a:latin typeface="Comic Sans MS" pitchFamily="66" charset="0"/>
              </a:rPr>
              <a:t>, vznikající jako důsledek zrychleného pohybu soustavy.“</a:t>
            </a:r>
          </a:p>
          <a:p>
            <a:pPr marL="0" indent="0">
              <a:buNone/>
            </a:pPr>
            <a:endParaRPr lang="cs-CZ" sz="3800" b="1" i="1" dirty="0" smtClean="0">
              <a:latin typeface="Comic Sans MS" pitchFamily="66" charset="0"/>
            </a:endParaRPr>
          </a:p>
          <a:p>
            <a:pPr>
              <a:spcBef>
                <a:spcPts val="0"/>
              </a:spcBef>
            </a:pPr>
            <a:r>
              <a:rPr lang="cs-CZ" sz="3800" dirty="0" smtClean="0">
                <a:solidFill>
                  <a:srgbClr val="0000FF"/>
                </a:solidFill>
                <a:latin typeface="Comic Sans MS" pitchFamily="66" charset="0"/>
              </a:rPr>
              <a:t>Jak je to s „namáháním osy“ </a:t>
            </a:r>
          </a:p>
          <a:p>
            <a:pPr marL="0" indent="0">
              <a:spcBef>
                <a:spcPts val="0"/>
              </a:spcBef>
              <a:buNone/>
            </a:pPr>
            <a:r>
              <a:rPr lang="cs-CZ" sz="3800" dirty="0">
                <a:solidFill>
                  <a:srgbClr val="0000FF"/>
                </a:solidFill>
                <a:latin typeface="Comic Sans MS" pitchFamily="66" charset="0"/>
              </a:rPr>
              <a:t> </a:t>
            </a:r>
            <a:r>
              <a:rPr lang="cs-CZ" sz="3800" dirty="0" smtClean="0">
                <a:solidFill>
                  <a:srgbClr val="0000FF"/>
                </a:solidFill>
                <a:latin typeface="Comic Sans MS" pitchFamily="66" charset="0"/>
              </a:rPr>
              <a:t>   doopravdy? </a:t>
            </a:r>
          </a:p>
          <a:p>
            <a:pPr marL="0" indent="0">
              <a:spcBef>
                <a:spcPts val="0"/>
              </a:spcBef>
              <a:buNone/>
            </a:pPr>
            <a:r>
              <a:rPr lang="cs-CZ" sz="3800" dirty="0" smtClean="0">
                <a:latin typeface="Comic Sans MS" pitchFamily="66" charset="0"/>
              </a:rPr>
              <a:t>    </a:t>
            </a:r>
          </a:p>
          <a:p>
            <a:pPr marL="0" indent="0">
              <a:spcBef>
                <a:spcPts val="0"/>
              </a:spcBef>
              <a:buNone/>
            </a:pPr>
            <a:r>
              <a:rPr lang="cs-CZ" sz="3800" dirty="0">
                <a:latin typeface="Comic Sans MS" pitchFamily="66" charset="0"/>
              </a:rPr>
              <a:t> </a:t>
            </a:r>
            <a:r>
              <a:rPr lang="cs-CZ" sz="3800" dirty="0" smtClean="0">
                <a:latin typeface="Comic Sans MS" pitchFamily="66" charset="0"/>
              </a:rPr>
              <a:t>   Druhá impulsová věta:</a:t>
            </a:r>
          </a:p>
          <a:p>
            <a:pPr marL="0" indent="0">
              <a:spcBef>
                <a:spcPts val="0"/>
              </a:spcBef>
              <a:buNone/>
            </a:pPr>
            <a:r>
              <a:rPr lang="cs-CZ" sz="3800" dirty="0" smtClean="0">
                <a:latin typeface="Comic Sans MS" pitchFamily="66" charset="0"/>
              </a:rPr>
              <a:t>    v inerciální vztažné soustavě </a:t>
            </a:r>
          </a:p>
          <a:p>
            <a:pPr marL="0" indent="0">
              <a:spcBef>
                <a:spcPts val="0"/>
              </a:spcBef>
              <a:buNone/>
            </a:pPr>
            <a:r>
              <a:rPr lang="cs-CZ" sz="3800" dirty="0" smtClean="0">
                <a:latin typeface="Comic Sans MS" pitchFamily="66" charset="0"/>
              </a:rPr>
              <a:t>    a v nerotující soustavě </a:t>
            </a:r>
          </a:p>
          <a:p>
            <a:pPr marL="0" indent="0">
              <a:spcBef>
                <a:spcPts val="0"/>
              </a:spcBef>
              <a:buNone/>
            </a:pPr>
            <a:r>
              <a:rPr lang="cs-CZ" sz="3800" dirty="0" smtClean="0">
                <a:latin typeface="Comic Sans MS" pitchFamily="66" charset="0"/>
              </a:rPr>
              <a:t>    spojené se středem</a:t>
            </a:r>
          </a:p>
          <a:p>
            <a:pPr marL="0" indent="0">
              <a:spcBef>
                <a:spcPts val="0"/>
              </a:spcBef>
              <a:buNone/>
            </a:pPr>
            <a:r>
              <a:rPr lang="cs-CZ" sz="3800" dirty="0">
                <a:latin typeface="Comic Sans MS" pitchFamily="66" charset="0"/>
              </a:rPr>
              <a:t> </a:t>
            </a:r>
            <a:r>
              <a:rPr lang="cs-CZ" sz="3800" dirty="0" smtClean="0">
                <a:latin typeface="Comic Sans MS" pitchFamily="66" charset="0"/>
              </a:rPr>
              <a:t>   hmotnosti platí</a:t>
            </a:r>
          </a:p>
          <a:p>
            <a:pPr marL="0" indent="0">
              <a:buNone/>
            </a:pPr>
            <a:endParaRPr lang="cs-CZ" i="1" dirty="0" smtClean="0">
              <a:latin typeface="Cambria Math"/>
              <a:ea typeface="Cambria Math" pitchFamily="18" charset="0"/>
            </a:endParaRPr>
          </a:p>
          <a:p>
            <a:pPr marL="0" indent="0">
              <a:buNone/>
            </a:pPr>
            <a:endParaRPr lang="cs-CZ" i="1" dirty="0">
              <a:latin typeface="Cambria Math"/>
              <a:ea typeface="Cambria Math" pitchFamily="18" charset="0"/>
            </a:endParaRPr>
          </a:p>
          <a:p>
            <a:pPr marL="0" indent="0">
              <a:buNone/>
            </a:pPr>
            <a:endParaRPr lang="cs-CZ" i="1" dirty="0" smtClean="0">
              <a:latin typeface="Cambria Math"/>
              <a:ea typeface="Cambria Math" pitchFamily="18" charset="0"/>
            </a:endParaRPr>
          </a:p>
          <a:p>
            <a:pPr marL="0" indent="0">
              <a:buNone/>
            </a:pPr>
            <a:r>
              <a:rPr lang="cs-CZ" i="1" dirty="0">
                <a:latin typeface="Cambria Math"/>
                <a:ea typeface="Cambria Math" pitchFamily="18" charset="0"/>
              </a:rPr>
              <a:t> </a:t>
            </a:r>
            <a:r>
              <a:rPr lang="cs-CZ" i="1" dirty="0" smtClean="0">
                <a:latin typeface="Cambria Math"/>
                <a:ea typeface="Cambria Math" pitchFamily="18" charset="0"/>
              </a:rPr>
              <a:t>        </a:t>
            </a:r>
            <a:endParaRPr lang="cs-CZ" dirty="0">
              <a:latin typeface="Cambria Math" pitchFamily="18" charset="0"/>
              <a:ea typeface="Cambria Math" pitchFamily="18" charset="0"/>
            </a:endParaRPr>
          </a:p>
          <a:p>
            <a:pPr marL="0" indent="0">
              <a:buNone/>
            </a:pPr>
            <a:endParaRPr lang="cs-CZ" dirty="0"/>
          </a:p>
        </p:txBody>
      </p:sp>
      <p:sp>
        <p:nvSpPr>
          <p:cNvPr id="6" name="Oval 5"/>
          <p:cNvSpPr>
            <a:spLocks noChangeArrowheads="1"/>
          </p:cNvSpPr>
          <p:nvPr/>
        </p:nvSpPr>
        <p:spPr bwMode="auto">
          <a:xfrm rot="20067858">
            <a:off x="5948363" y="2911475"/>
            <a:ext cx="1266825" cy="1941513"/>
          </a:xfrm>
          <a:prstGeom prst="ellipse">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 name="Oval 23"/>
          <p:cNvSpPr>
            <a:spLocks noChangeArrowheads="1"/>
          </p:cNvSpPr>
          <p:nvPr/>
        </p:nvSpPr>
        <p:spPr bwMode="auto">
          <a:xfrm>
            <a:off x="6122988" y="3101975"/>
            <a:ext cx="369887" cy="358775"/>
          </a:xfrm>
          <a:prstGeom prst="ellipse">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 name="Line 9"/>
          <p:cNvSpPr>
            <a:spLocks noChangeShapeType="1"/>
          </p:cNvSpPr>
          <p:nvPr/>
        </p:nvSpPr>
        <p:spPr bwMode="auto">
          <a:xfrm flipH="1">
            <a:off x="2968625" y="4637088"/>
            <a:ext cx="1895475" cy="889000"/>
          </a:xfrm>
          <a:prstGeom prst="line">
            <a:avLst/>
          </a:prstGeom>
          <a:noFill/>
          <a:ln w="22225">
            <a:solidFill>
              <a:schemeClr val="tx1"/>
            </a:solidFill>
            <a:prstDash val="dash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9" name="Line 21"/>
          <p:cNvSpPr>
            <a:spLocks noChangeShapeType="1"/>
          </p:cNvSpPr>
          <p:nvPr/>
        </p:nvSpPr>
        <p:spPr bwMode="auto">
          <a:xfrm flipV="1">
            <a:off x="4849813" y="4227513"/>
            <a:ext cx="3101975" cy="411162"/>
          </a:xfrm>
          <a:prstGeom prst="line">
            <a:avLst/>
          </a:prstGeom>
          <a:noFill/>
          <a:ln w="41275">
            <a:solidFill>
              <a:srgbClr val="3366FF"/>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10" name="Oval 7"/>
          <p:cNvSpPr>
            <a:spLocks noChangeArrowheads="1"/>
          </p:cNvSpPr>
          <p:nvPr/>
        </p:nvSpPr>
        <p:spPr bwMode="auto">
          <a:xfrm rot="20043217">
            <a:off x="6235700" y="2930525"/>
            <a:ext cx="719138" cy="191611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Line 8"/>
          <p:cNvSpPr>
            <a:spLocks noChangeShapeType="1"/>
          </p:cNvSpPr>
          <p:nvPr/>
        </p:nvSpPr>
        <p:spPr bwMode="auto">
          <a:xfrm flipV="1">
            <a:off x="4892675" y="2927350"/>
            <a:ext cx="3536950" cy="1697038"/>
          </a:xfrm>
          <a:prstGeom prst="line">
            <a:avLst/>
          </a:prstGeom>
          <a:noFill/>
          <a:ln w="41275">
            <a:solidFill>
              <a:srgbClr val="FF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12" name="Line 27"/>
          <p:cNvSpPr>
            <a:spLocks noChangeShapeType="1"/>
          </p:cNvSpPr>
          <p:nvPr/>
        </p:nvSpPr>
        <p:spPr bwMode="auto">
          <a:xfrm>
            <a:off x="7519988" y="3354388"/>
            <a:ext cx="415925" cy="871537"/>
          </a:xfrm>
          <a:prstGeom prst="line">
            <a:avLst/>
          </a:prstGeom>
          <a:noFill/>
          <a:ln w="222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13" name="Text Box 11"/>
          <p:cNvSpPr txBox="1">
            <a:spLocks noChangeArrowheads="1"/>
          </p:cNvSpPr>
          <p:nvPr/>
        </p:nvSpPr>
        <p:spPr bwMode="auto">
          <a:xfrm>
            <a:off x="4771571" y="4676559"/>
            <a:ext cx="4299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400" dirty="0" smtClean="0">
                <a:latin typeface="Comic Sans MS" pitchFamily="66" charset="0"/>
              </a:rPr>
              <a:t>O</a:t>
            </a:r>
            <a:endParaRPr lang="cs-CZ" sz="2400" dirty="0">
              <a:latin typeface="Comic Sans MS" pitchFamily="66" charset="0"/>
            </a:endParaRPr>
          </a:p>
        </p:txBody>
      </p:sp>
      <p:sp>
        <p:nvSpPr>
          <p:cNvPr id="14" name="Arc 13"/>
          <p:cNvSpPr>
            <a:spLocks/>
          </p:cNvSpPr>
          <p:nvPr/>
        </p:nvSpPr>
        <p:spPr bwMode="auto">
          <a:xfrm rot="11627130">
            <a:off x="7720013" y="2751138"/>
            <a:ext cx="622300" cy="703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mc:AlternateContent xmlns:mc="http://schemas.openxmlformats.org/markup-compatibility/2006" xmlns:a14="http://schemas.microsoft.com/office/drawing/2010/main">
        <mc:Choice Requires="a14">
          <p:sp>
            <p:nvSpPr>
              <p:cNvPr id="15" name="Text Box 12"/>
              <p:cNvSpPr txBox="1">
                <a:spLocks noChangeArrowheads="1"/>
              </p:cNvSpPr>
              <p:nvPr/>
            </p:nvSpPr>
            <p:spPr bwMode="auto">
              <a:xfrm>
                <a:off x="8027320" y="2440793"/>
                <a:ext cx="505588" cy="4616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2400" i="1" smtClean="0">
                              <a:latin typeface="Cambria Math"/>
                              <a:cs typeface="Tahoma" pitchFamily="34" charset="0"/>
                            </a:rPr>
                          </m:ctrlPr>
                        </m:accPr>
                        <m:e>
                          <m:r>
                            <a:rPr lang="cs-CZ" sz="2400" i="1" smtClean="0">
                              <a:latin typeface="Cambria Math"/>
                              <a:ea typeface="Cambria Math"/>
                              <a:cs typeface="Tahoma" pitchFamily="34" charset="0"/>
                            </a:rPr>
                            <m:t>𝜔</m:t>
                          </m:r>
                        </m:e>
                      </m:acc>
                    </m:oMath>
                  </m:oMathPara>
                </a14:m>
                <a:endParaRPr lang="cs-CZ" sz="2400" dirty="0">
                  <a:latin typeface="Comic Sans MS" pitchFamily="66" charset="0"/>
                  <a:cs typeface="Tahoma" pitchFamily="34" charset="0"/>
                </a:endParaRPr>
              </a:p>
            </p:txBody>
          </p:sp>
        </mc:Choice>
        <mc:Fallback xmlns="">
          <p:sp>
            <p:nvSpPr>
              <p:cNvPr id="15" name="Text Box 12"/>
              <p:cNvSpPr txBox="1">
                <a:spLocks noRot="1" noChangeAspect="1" noMove="1" noResize="1" noEditPoints="1" noAdjustHandles="1" noChangeArrowheads="1" noChangeShapeType="1" noTextEdit="1"/>
              </p:cNvSpPr>
              <p:nvPr/>
            </p:nvSpPr>
            <p:spPr bwMode="auto">
              <a:xfrm>
                <a:off x="8027320" y="2440793"/>
                <a:ext cx="505588" cy="461665"/>
              </a:xfrm>
              <a:prstGeom prst="rect">
                <a:avLst/>
              </a:prstGeom>
              <a:blipFill rotWithShape="1">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Text Box 12"/>
              <p:cNvSpPr txBox="1">
                <a:spLocks noChangeArrowheads="1"/>
              </p:cNvSpPr>
              <p:nvPr/>
            </p:nvSpPr>
            <p:spPr bwMode="auto">
              <a:xfrm>
                <a:off x="7951788" y="4175423"/>
                <a:ext cx="445828" cy="50642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2400" i="1" smtClean="0">
                              <a:latin typeface="Cambria Math"/>
                              <a:cs typeface="Tahoma" pitchFamily="34" charset="0"/>
                            </a:rPr>
                          </m:ctrlPr>
                        </m:accPr>
                        <m:e>
                          <m:r>
                            <a:rPr lang="cs-CZ" sz="2400" b="0" i="1" smtClean="0">
                              <a:latin typeface="Cambria Math"/>
                              <a:cs typeface="Tahoma" pitchFamily="34" charset="0"/>
                            </a:rPr>
                            <m:t>𝐿</m:t>
                          </m:r>
                        </m:e>
                      </m:acc>
                    </m:oMath>
                  </m:oMathPara>
                </a14:m>
                <a:endParaRPr lang="cs-CZ" sz="2400" dirty="0">
                  <a:latin typeface="Comic Sans MS" pitchFamily="66" charset="0"/>
                  <a:cs typeface="Tahoma" pitchFamily="34" charset="0"/>
                </a:endParaRPr>
              </a:p>
            </p:txBody>
          </p:sp>
        </mc:Choice>
        <mc:Fallback xmlns="">
          <p:sp>
            <p:nvSpPr>
              <p:cNvPr id="16" name="Text Box 12"/>
              <p:cNvSpPr txBox="1">
                <a:spLocks noRot="1" noChangeAspect="1" noMove="1" noResize="1" noEditPoints="1" noAdjustHandles="1" noChangeArrowheads="1" noChangeShapeType="1" noTextEdit="1"/>
              </p:cNvSpPr>
              <p:nvPr/>
            </p:nvSpPr>
            <p:spPr bwMode="auto">
              <a:xfrm>
                <a:off x="7951788" y="4175423"/>
                <a:ext cx="445828" cy="506421"/>
              </a:xfrm>
              <a:prstGeom prst="rect">
                <a:avLst/>
              </a:prstGeom>
              <a:blipFill rotWithShape="1">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TextovéPole 17"/>
              <p:cNvSpPr txBox="1"/>
              <p:nvPr/>
            </p:nvSpPr>
            <p:spPr>
              <a:xfrm>
                <a:off x="5843749" y="5019667"/>
                <a:ext cx="2159426"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cs-CZ" sz="2400" i="1" smtClean="0">
                              <a:latin typeface="Cambria Math"/>
                              <a:ea typeface="Cambria Math" pitchFamily="18" charset="0"/>
                            </a:rPr>
                          </m:ctrlPr>
                        </m:accPr>
                        <m:e>
                          <m:r>
                            <a:rPr lang="cs-CZ" sz="2400" b="0" i="1" smtClean="0">
                              <a:latin typeface="Cambria Math" pitchFamily="18" charset="0"/>
                              <a:ea typeface="Cambria Math" pitchFamily="18" charset="0"/>
                            </a:rPr>
                            <m:t>𝐿</m:t>
                          </m:r>
                        </m:e>
                      </m:acc>
                      <m:r>
                        <a:rPr lang="cs-CZ" sz="2400" b="0" i="1" smtClean="0">
                          <a:latin typeface="Cambria Math" pitchFamily="18" charset="0"/>
                          <a:ea typeface="Cambria Math" pitchFamily="18" charset="0"/>
                        </a:rPr>
                        <m:t>=</m:t>
                      </m:r>
                      <m:r>
                        <a:rPr lang="cs-CZ" sz="2400" b="0" i="1" smtClean="0">
                          <a:latin typeface="Cambria Math" pitchFamily="18" charset="0"/>
                          <a:ea typeface="Cambria Math" pitchFamily="18" charset="0"/>
                        </a:rPr>
                        <m:t>𝐽</m:t>
                      </m:r>
                      <m:acc>
                        <m:accPr>
                          <m:chr m:val="⃗"/>
                          <m:ctrlPr>
                            <a:rPr lang="cs-CZ" sz="2400" b="0" i="1" smtClean="0">
                              <a:latin typeface="Cambria Math"/>
                              <a:ea typeface="Cambria Math" pitchFamily="18" charset="0"/>
                            </a:rPr>
                          </m:ctrlPr>
                        </m:accPr>
                        <m:e>
                          <m:r>
                            <a:rPr lang="cs-CZ" sz="2400" b="0" i="1" smtClean="0">
                              <a:latin typeface="Cambria Math" pitchFamily="18" charset="0"/>
                              <a:ea typeface="Cambria Math" pitchFamily="18" charset="0"/>
                            </a:rPr>
                            <m:t>𝜔</m:t>
                          </m:r>
                        </m:e>
                      </m:acc>
                      <m:r>
                        <a:rPr lang="cs-CZ" sz="2400" b="0" i="1" smtClean="0">
                          <a:latin typeface="Cambria Math" pitchFamily="18" charset="0"/>
                          <a:ea typeface="Cambria Math" pitchFamily="18" charset="0"/>
                        </a:rPr>
                        <m:t> ??</m:t>
                      </m:r>
                    </m:oMath>
                  </m:oMathPara>
                </a14:m>
                <a:endParaRPr lang="cs-CZ" sz="2400" b="0" dirty="0" smtClean="0">
                  <a:latin typeface="Cambria Math" pitchFamily="18" charset="0"/>
                  <a:ea typeface="Cambria Math" pitchFamily="18" charset="0"/>
                </a:endParaRPr>
              </a:p>
            </p:txBody>
          </p:sp>
        </mc:Choice>
        <mc:Fallback xmlns="">
          <p:sp>
            <p:nvSpPr>
              <p:cNvPr id="18" name="TextovéPole 17"/>
              <p:cNvSpPr txBox="1">
                <a:spLocks noRot="1" noChangeAspect="1" noMove="1" noResize="1" noEditPoints="1" noAdjustHandles="1" noChangeArrowheads="1" noChangeShapeType="1" noTextEdit="1"/>
              </p:cNvSpPr>
              <p:nvPr/>
            </p:nvSpPr>
            <p:spPr>
              <a:xfrm>
                <a:off x="5843749" y="5019667"/>
                <a:ext cx="2159426" cy="506421"/>
              </a:xfrm>
              <a:prstGeom prst="rect">
                <a:avLst/>
              </a:prstGeom>
              <a:blipFill rotWithShape="1">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TextovéPole 18"/>
              <p:cNvSpPr txBox="1"/>
              <p:nvPr/>
            </p:nvSpPr>
            <p:spPr>
              <a:xfrm>
                <a:off x="3357355" y="5815667"/>
                <a:ext cx="192873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400" i="1">
                              <a:latin typeface="Cambria Math"/>
                              <a:ea typeface="Cambria Math" pitchFamily="18" charset="0"/>
                            </a:rPr>
                          </m:ctrlPr>
                        </m:sSubPr>
                        <m:e>
                          <m:r>
                            <a:rPr lang="cs-CZ" sz="2400" i="1">
                              <a:latin typeface="Cambria Math"/>
                              <a:ea typeface="Cambria Math" pitchFamily="18" charset="0"/>
                            </a:rPr>
                            <m:t>   </m:t>
                          </m:r>
                          <m:r>
                            <a:rPr lang="cs-CZ" sz="2400" i="1">
                              <a:latin typeface="Cambria Math" pitchFamily="18" charset="0"/>
                              <a:ea typeface="Cambria Math" pitchFamily="18" charset="0"/>
                            </a:rPr>
                            <m:t>𝐿</m:t>
                          </m:r>
                        </m:e>
                        <m:sub>
                          <m:r>
                            <a:rPr lang="cs-CZ" sz="2400" i="1">
                              <a:latin typeface="Cambria Math" pitchFamily="18" charset="0"/>
                              <a:ea typeface="Cambria Math" pitchFamily="18" charset="0"/>
                            </a:rPr>
                            <m:t>𝑖</m:t>
                          </m:r>
                        </m:sub>
                      </m:sSub>
                      <m:r>
                        <a:rPr lang="cs-CZ" sz="2400">
                          <a:latin typeface="Cambria Math" pitchFamily="18" charset="0"/>
                          <a:ea typeface="Cambria Math" pitchFamily="18" charset="0"/>
                        </a:rPr>
                        <m:t>= </m:t>
                      </m:r>
                      <m:sSub>
                        <m:sSubPr>
                          <m:ctrlPr>
                            <a:rPr lang="cs-CZ" sz="2400" i="1">
                              <a:latin typeface="Cambria Math"/>
                              <a:ea typeface="Cambria Math" pitchFamily="18" charset="0"/>
                            </a:rPr>
                          </m:ctrlPr>
                        </m:sSubPr>
                        <m:e>
                          <m:r>
                            <a:rPr lang="cs-CZ" sz="2400" i="1">
                              <a:latin typeface="Cambria Math" pitchFamily="18" charset="0"/>
                              <a:ea typeface="Cambria Math" pitchFamily="18" charset="0"/>
                            </a:rPr>
                            <m:t>𝐽</m:t>
                          </m:r>
                        </m:e>
                        <m:sub>
                          <m:r>
                            <a:rPr lang="cs-CZ" sz="2400" i="1">
                              <a:latin typeface="Cambria Math" pitchFamily="18" charset="0"/>
                              <a:ea typeface="Cambria Math" pitchFamily="18" charset="0"/>
                            </a:rPr>
                            <m:t>𝑖𝑘</m:t>
                          </m:r>
                          <m:r>
                            <a:rPr lang="cs-CZ" sz="2400" i="1">
                              <a:latin typeface="Cambria Math" pitchFamily="18" charset="0"/>
                              <a:ea typeface="Cambria Math" pitchFamily="18" charset="0"/>
                            </a:rPr>
                            <m:t> </m:t>
                          </m:r>
                        </m:sub>
                      </m:sSub>
                      <m:r>
                        <a:rPr lang="cs-CZ" sz="2400" i="1">
                          <a:latin typeface="Cambria Math" pitchFamily="18" charset="0"/>
                          <a:ea typeface="Cambria Math" pitchFamily="18" charset="0"/>
                        </a:rPr>
                        <m:t> </m:t>
                      </m:r>
                      <m:sSub>
                        <m:sSubPr>
                          <m:ctrlPr>
                            <a:rPr lang="cs-CZ" sz="2400" i="1">
                              <a:latin typeface="Cambria Math"/>
                              <a:ea typeface="Cambria Math" pitchFamily="18" charset="0"/>
                            </a:rPr>
                          </m:ctrlPr>
                        </m:sSubPr>
                        <m:e>
                          <m:r>
                            <a:rPr lang="cs-CZ" sz="2400" i="1">
                              <a:latin typeface="Cambria Math" pitchFamily="18" charset="0"/>
                              <a:ea typeface="Cambria Math" pitchFamily="18" charset="0"/>
                            </a:rPr>
                            <m:t>𝜔</m:t>
                          </m:r>
                        </m:e>
                        <m:sub>
                          <m:r>
                            <a:rPr lang="cs-CZ" sz="2400" i="1">
                              <a:latin typeface="Cambria Math" pitchFamily="18" charset="0"/>
                              <a:ea typeface="Cambria Math" pitchFamily="18" charset="0"/>
                            </a:rPr>
                            <m:t>𝑘</m:t>
                          </m:r>
                        </m:sub>
                      </m:sSub>
                    </m:oMath>
                  </m:oMathPara>
                </a14:m>
                <a:endParaRPr lang="cs-CZ" sz="2400" dirty="0"/>
              </a:p>
            </p:txBody>
          </p:sp>
        </mc:Choice>
        <mc:Fallback xmlns="">
          <p:sp>
            <p:nvSpPr>
              <p:cNvPr id="19" name="TextovéPole 18"/>
              <p:cNvSpPr txBox="1">
                <a:spLocks noRot="1" noChangeAspect="1" noMove="1" noResize="1" noEditPoints="1" noAdjustHandles="1" noChangeArrowheads="1" noChangeShapeType="1" noTextEdit="1"/>
              </p:cNvSpPr>
              <p:nvPr/>
            </p:nvSpPr>
            <p:spPr>
              <a:xfrm>
                <a:off x="3357355" y="5815667"/>
                <a:ext cx="1928733" cy="461665"/>
              </a:xfrm>
              <a:prstGeom prst="rect">
                <a:avLst/>
              </a:prstGeom>
              <a:blipFill rotWithShape="1">
                <a:blip r:embed="rId5"/>
                <a:stretch>
                  <a:fillRect b="-1184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Text Box 27"/>
              <p:cNvSpPr txBox="1">
                <a:spLocks noChangeArrowheads="1"/>
              </p:cNvSpPr>
              <p:nvPr/>
            </p:nvSpPr>
            <p:spPr bwMode="auto">
              <a:xfrm>
                <a:off x="5898176" y="5644645"/>
                <a:ext cx="2268570" cy="92050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 xmlns:m="http://schemas.openxmlformats.org/officeDocument/2006/math">
                    <m:acc>
                      <m:accPr>
                        <m:chr m:val="⃗"/>
                        <m:ctrlPr>
                          <a:rPr lang="cs-CZ" sz="2400" i="1" smtClean="0">
                            <a:latin typeface="Cambria Math"/>
                            <a:ea typeface="Cambria Math" pitchFamily="18" charset="0"/>
                          </a:rPr>
                        </m:ctrlPr>
                      </m:accPr>
                      <m:e>
                        <m:r>
                          <a:rPr lang="cs-CZ" sz="2400" i="1">
                            <a:latin typeface="Cambria Math" pitchFamily="18" charset="0"/>
                            <a:ea typeface="Cambria Math" pitchFamily="18" charset="0"/>
                          </a:rPr>
                          <m:t>𝐿</m:t>
                        </m:r>
                      </m:e>
                    </m:acc>
                  </m:oMath>
                </a14:m>
                <a:r>
                  <a:rPr lang="cs-CZ" sz="2400" baseline="-25000" dirty="0" err="1" smtClean="0">
                    <a:latin typeface="Cambria Math" pitchFamily="18" charset="0"/>
                    <a:ea typeface="Cambria Math" pitchFamily="18" charset="0"/>
                  </a:rPr>
                  <a:t>paral</a:t>
                </a:r>
                <a:r>
                  <a:rPr lang="cs-CZ" sz="2400" baseline="-25000" dirty="0" smtClean="0">
                    <a:latin typeface="Cambria Math" pitchFamily="18" charset="0"/>
                    <a:ea typeface="Cambria Math" pitchFamily="18" charset="0"/>
                  </a:rPr>
                  <a:t>      </a:t>
                </a:r>
                <a:r>
                  <a:rPr lang="cs-CZ" sz="2400" dirty="0" smtClean="0">
                    <a:latin typeface="Cambria Math" pitchFamily="18" charset="0"/>
                    <a:ea typeface="Cambria Math" pitchFamily="18" charset="0"/>
                  </a:rPr>
                  <a:t>= </a:t>
                </a:r>
                <a14:m>
                  <m:oMath xmlns:m="http://schemas.openxmlformats.org/officeDocument/2006/math">
                    <m:r>
                      <a:rPr lang="cs-CZ" sz="2400" b="0" i="0" smtClean="0">
                        <a:latin typeface="Cambria Math"/>
                        <a:ea typeface="Cambria Math" pitchFamily="18" charset="0"/>
                      </a:rPr>
                      <m:t>  </m:t>
                    </m:r>
                    <m:r>
                      <a:rPr lang="cs-CZ" sz="2400" i="1">
                        <a:latin typeface="Cambria Math" pitchFamily="18" charset="0"/>
                        <a:ea typeface="Cambria Math" pitchFamily="18" charset="0"/>
                      </a:rPr>
                      <m:t>𝐽</m:t>
                    </m:r>
                    <m:acc>
                      <m:accPr>
                        <m:chr m:val="⃗"/>
                        <m:ctrlPr>
                          <a:rPr lang="cs-CZ" sz="2400" i="1">
                            <a:latin typeface="Cambria Math"/>
                            <a:ea typeface="Cambria Math" pitchFamily="18" charset="0"/>
                          </a:rPr>
                        </m:ctrlPr>
                      </m:accPr>
                      <m:e>
                        <m:r>
                          <a:rPr lang="cs-CZ" sz="2400" i="1">
                            <a:latin typeface="Cambria Math" pitchFamily="18" charset="0"/>
                            <a:ea typeface="Cambria Math" pitchFamily="18" charset="0"/>
                          </a:rPr>
                          <m:t>𝜔</m:t>
                        </m:r>
                      </m:e>
                    </m:acc>
                  </m:oMath>
                </a14:m>
                <a:r>
                  <a:rPr lang="cs-CZ" sz="2400" dirty="0" smtClean="0">
                    <a:latin typeface="Cambria Math" pitchFamily="18" charset="0"/>
                    <a:ea typeface="Cambria Math" pitchFamily="18" charset="0"/>
                  </a:rPr>
                  <a:t> </a:t>
                </a:r>
                <a:endParaRPr lang="cs-CZ" sz="2400" dirty="0">
                  <a:latin typeface="Cambria Math" pitchFamily="18" charset="0"/>
                  <a:ea typeface="Cambria Math" pitchFamily="18" charset="0"/>
                </a:endParaRPr>
              </a:p>
              <a:p>
                <a14:m>
                  <m:oMath xmlns:m="http://schemas.openxmlformats.org/officeDocument/2006/math">
                    <m:acc>
                      <m:accPr>
                        <m:chr m:val="⃗"/>
                        <m:ctrlPr>
                          <a:rPr lang="cs-CZ" sz="2400" i="1">
                            <a:latin typeface="Cambria Math"/>
                            <a:ea typeface="Cambria Math" pitchFamily="18" charset="0"/>
                          </a:rPr>
                        </m:ctrlPr>
                      </m:accPr>
                      <m:e>
                        <m:r>
                          <a:rPr lang="cs-CZ" sz="2400" i="1">
                            <a:latin typeface="Cambria Math" pitchFamily="18" charset="0"/>
                            <a:ea typeface="Cambria Math" pitchFamily="18" charset="0"/>
                          </a:rPr>
                          <m:t>𝐿</m:t>
                        </m:r>
                      </m:e>
                    </m:acc>
                    <m:r>
                      <a:rPr lang="cs-CZ" sz="2400" i="1">
                        <a:latin typeface="Cambria Math"/>
                        <a:ea typeface="Cambria Math" pitchFamily="18" charset="0"/>
                      </a:rPr>
                      <m:t> </m:t>
                    </m:r>
                  </m:oMath>
                </a14:m>
                <a:r>
                  <a:rPr lang="cs-CZ" sz="2400" baseline="-25000" dirty="0" err="1" smtClean="0">
                    <a:latin typeface="Cambria Math" pitchFamily="18" charset="0"/>
                    <a:ea typeface="Cambria Math" pitchFamily="18" charset="0"/>
                  </a:rPr>
                  <a:t>perp</a:t>
                </a:r>
                <a:r>
                  <a:rPr lang="en-US" sz="2400" baseline="-25000" dirty="0" smtClean="0">
                    <a:latin typeface="Cambria Math" pitchFamily="18" charset="0"/>
                    <a:ea typeface="Cambria Math" pitchFamily="18" charset="0"/>
                  </a:rPr>
                  <a:t>,</a:t>
                </a:r>
                <a:r>
                  <a:rPr lang="cs-CZ" sz="2400" baseline="-25000" dirty="0" smtClean="0">
                    <a:latin typeface="Cambria Math" pitchFamily="18" charset="0"/>
                    <a:ea typeface="Cambria Math" pitchFamily="18" charset="0"/>
                  </a:rPr>
                  <a:t> i</a:t>
                </a:r>
                <a:r>
                  <a:rPr lang="cs-CZ" sz="2400" dirty="0" smtClean="0">
                    <a:latin typeface="Cambria Math" pitchFamily="18" charset="0"/>
                    <a:ea typeface="Cambria Math" pitchFamily="18" charset="0"/>
                  </a:rPr>
                  <a:t> </a:t>
                </a:r>
                <a:r>
                  <a:rPr lang="en-US" sz="2400" baseline="-25000" dirty="0" smtClean="0">
                    <a:latin typeface="Cambria Math" pitchFamily="18" charset="0"/>
                    <a:ea typeface="Cambria Math" pitchFamily="18" charset="0"/>
                  </a:rPr>
                  <a:t> </a:t>
                </a:r>
                <a:r>
                  <a:rPr lang="en-US" sz="2400" dirty="0">
                    <a:latin typeface="Cambria Math" pitchFamily="18" charset="0"/>
                    <a:ea typeface="Cambria Math" pitchFamily="18" charset="0"/>
                  </a:rPr>
                  <a:t>= </a:t>
                </a:r>
                <a:r>
                  <a:rPr lang="cs-CZ" sz="2400" dirty="0" smtClean="0">
                    <a:latin typeface="Cambria Math" pitchFamily="18" charset="0"/>
                    <a:ea typeface="Cambria Math" pitchFamily="18" charset="0"/>
                  </a:rPr>
                  <a:t> </a:t>
                </a:r>
                <a:r>
                  <a:rPr lang="en-US" sz="2400" i="1" dirty="0" smtClean="0">
                    <a:latin typeface="Cambria Math" pitchFamily="18" charset="0"/>
                    <a:ea typeface="Cambria Math" pitchFamily="18" charset="0"/>
                  </a:rPr>
                  <a:t>D</a:t>
                </a:r>
                <a:r>
                  <a:rPr lang="cs-CZ" sz="2400" i="1" baseline="-25000" dirty="0" err="1" smtClean="0">
                    <a:latin typeface="Cambria Math" pitchFamily="18" charset="0"/>
                    <a:ea typeface="Cambria Math" pitchFamily="18" charset="0"/>
                  </a:rPr>
                  <a:t>i</a:t>
                </a:r>
                <a:r>
                  <a:rPr lang="en-US" sz="2400" i="1" baseline="-25000" dirty="0" smtClean="0">
                    <a:latin typeface="Cambria Math" pitchFamily="18" charset="0"/>
                    <a:ea typeface="Cambria Math" pitchFamily="18" charset="0"/>
                  </a:rPr>
                  <a:t>k</a:t>
                </a:r>
                <a:r>
                  <a:rPr lang="en-US" sz="2400" dirty="0" smtClean="0">
                    <a:latin typeface="Cambria Math" pitchFamily="18" charset="0"/>
                    <a:ea typeface="Cambria Math" pitchFamily="18" charset="0"/>
                  </a:rPr>
                  <a:t> </a:t>
                </a:r>
                <a14:m>
                  <m:oMath xmlns:m="http://schemas.openxmlformats.org/officeDocument/2006/math">
                    <m:sSub>
                      <m:sSubPr>
                        <m:ctrlPr>
                          <a:rPr lang="cs-CZ" sz="2400" i="1">
                            <a:latin typeface="Cambria Math"/>
                            <a:ea typeface="Cambria Math" pitchFamily="18" charset="0"/>
                          </a:rPr>
                        </m:ctrlPr>
                      </m:sSubPr>
                      <m:e>
                        <m:r>
                          <a:rPr lang="cs-CZ" sz="2400" i="1">
                            <a:latin typeface="Cambria Math" pitchFamily="18" charset="0"/>
                            <a:ea typeface="Cambria Math" pitchFamily="18" charset="0"/>
                          </a:rPr>
                          <m:t>𝜔</m:t>
                        </m:r>
                      </m:e>
                      <m:sub>
                        <m:r>
                          <a:rPr lang="cs-CZ" sz="2400" i="1">
                            <a:latin typeface="Cambria Math" pitchFamily="18" charset="0"/>
                            <a:ea typeface="Cambria Math" pitchFamily="18" charset="0"/>
                          </a:rPr>
                          <m:t>𝑘</m:t>
                        </m:r>
                      </m:sub>
                    </m:sSub>
                  </m:oMath>
                </a14:m>
                <a:endParaRPr lang="cs-CZ" sz="2400" dirty="0">
                  <a:latin typeface="Cambria Math" pitchFamily="18" charset="0"/>
                  <a:ea typeface="Cambria Math" pitchFamily="18" charset="0"/>
                </a:endParaRPr>
              </a:p>
            </p:txBody>
          </p:sp>
        </mc:Choice>
        <mc:Fallback xmlns="">
          <p:sp>
            <p:nvSpPr>
              <p:cNvPr id="20" name="Text Box 27"/>
              <p:cNvSpPr txBox="1">
                <a:spLocks noRot="1" noChangeAspect="1" noMove="1" noResize="1" noEditPoints="1" noAdjustHandles="1" noChangeArrowheads="1" noChangeShapeType="1" noTextEdit="1"/>
              </p:cNvSpPr>
              <p:nvPr/>
            </p:nvSpPr>
            <p:spPr bwMode="auto">
              <a:xfrm>
                <a:off x="5898176" y="5644645"/>
                <a:ext cx="2268570" cy="920508"/>
              </a:xfrm>
              <a:prstGeom prst="rect">
                <a:avLst/>
              </a:prstGeom>
              <a:blipFill rotWithShape="1">
                <a:blip r:embed="rId6"/>
                <a:stretch>
                  <a:fillRect t="-662" b="-1390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TextovéPole 20"/>
              <p:cNvSpPr txBox="1"/>
              <p:nvPr/>
            </p:nvSpPr>
            <p:spPr>
              <a:xfrm>
                <a:off x="736815" y="5482758"/>
                <a:ext cx="2159426" cy="9112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cs-CZ" sz="2400" b="0" i="1" smtClean="0">
                              <a:latin typeface="Cambria Math"/>
                              <a:ea typeface="Cambria Math" pitchFamily="18" charset="0"/>
                            </a:rPr>
                          </m:ctrlPr>
                        </m:fPr>
                        <m:num>
                          <m:r>
                            <m:rPr>
                              <m:sty m:val="p"/>
                            </m:rPr>
                            <a:rPr lang="cs-CZ" sz="2400" b="0" i="0" smtClean="0">
                              <a:latin typeface="Cambria Math"/>
                              <a:ea typeface="Cambria Math" pitchFamily="18" charset="0"/>
                            </a:rPr>
                            <m:t>d</m:t>
                          </m:r>
                          <m:acc>
                            <m:accPr>
                              <m:chr m:val="⃗"/>
                              <m:ctrlPr>
                                <a:rPr lang="cs-CZ" sz="2400" b="0" i="1" smtClean="0">
                                  <a:latin typeface="Cambria Math"/>
                                  <a:ea typeface="Cambria Math" pitchFamily="18" charset="0"/>
                                </a:rPr>
                              </m:ctrlPr>
                            </m:accPr>
                            <m:e>
                              <m:r>
                                <a:rPr lang="cs-CZ" sz="2400" b="0" i="1" smtClean="0">
                                  <a:latin typeface="Cambria Math"/>
                                  <a:ea typeface="Cambria Math" pitchFamily="18" charset="0"/>
                                </a:rPr>
                                <m:t>𝐿</m:t>
                              </m:r>
                            </m:e>
                          </m:acc>
                        </m:num>
                        <m:den>
                          <m:r>
                            <m:rPr>
                              <m:sty m:val="p"/>
                            </m:rPr>
                            <a:rPr lang="cs-CZ" sz="2400" b="0" i="0" smtClean="0">
                              <a:latin typeface="Cambria Math"/>
                              <a:ea typeface="Cambria Math" pitchFamily="18" charset="0"/>
                            </a:rPr>
                            <m:t>d</m:t>
                          </m:r>
                          <m:r>
                            <a:rPr lang="cs-CZ" sz="2400" b="0" i="1" smtClean="0">
                              <a:latin typeface="Cambria Math"/>
                              <a:ea typeface="Cambria Math" pitchFamily="18" charset="0"/>
                            </a:rPr>
                            <m:t>𝑡</m:t>
                          </m:r>
                        </m:den>
                      </m:f>
                      <m:r>
                        <a:rPr lang="cs-CZ" sz="2400" b="0" i="1" smtClean="0">
                          <a:latin typeface="Cambria Math" pitchFamily="18" charset="0"/>
                          <a:ea typeface="Cambria Math" pitchFamily="18" charset="0"/>
                        </a:rPr>
                        <m:t>=</m:t>
                      </m:r>
                      <m:sSub>
                        <m:sSubPr>
                          <m:ctrlPr>
                            <a:rPr lang="cs-CZ" sz="2400" b="0" i="1" smtClean="0">
                              <a:latin typeface="Cambria Math"/>
                              <a:ea typeface="Cambria Math" pitchFamily="18" charset="0"/>
                            </a:rPr>
                          </m:ctrlPr>
                        </m:sSubPr>
                        <m:e>
                          <m:acc>
                            <m:accPr>
                              <m:chr m:val="⃗"/>
                              <m:ctrlPr>
                                <a:rPr lang="cs-CZ" sz="2400" b="0" i="1" smtClean="0">
                                  <a:latin typeface="Cambria Math"/>
                                  <a:ea typeface="Cambria Math" pitchFamily="18" charset="0"/>
                                </a:rPr>
                              </m:ctrlPr>
                            </m:accPr>
                            <m:e>
                              <m:r>
                                <a:rPr lang="cs-CZ" sz="2400" b="0" i="1" smtClean="0">
                                  <a:latin typeface="Cambria Math"/>
                                  <a:ea typeface="Cambria Math" pitchFamily="18" charset="0"/>
                                </a:rPr>
                                <m:t>𝑀</m:t>
                              </m:r>
                            </m:e>
                          </m:acc>
                        </m:e>
                        <m:sub>
                          <m:r>
                            <a:rPr lang="cs-CZ" sz="2400" b="0" i="1" smtClean="0">
                              <a:latin typeface="Cambria Math"/>
                              <a:ea typeface="Cambria Math" pitchFamily="18" charset="0"/>
                            </a:rPr>
                            <m:t>𝑒𝑥𝑡</m:t>
                          </m:r>
                        </m:sub>
                      </m:sSub>
                    </m:oMath>
                  </m:oMathPara>
                </a14:m>
                <a:endParaRPr lang="cs-CZ" sz="2400" b="0" dirty="0" smtClean="0">
                  <a:latin typeface="Cambria Math" pitchFamily="18" charset="0"/>
                  <a:ea typeface="Cambria Math" pitchFamily="18" charset="0"/>
                </a:endParaRPr>
              </a:p>
            </p:txBody>
          </p:sp>
        </mc:Choice>
        <mc:Fallback xmlns="">
          <p:sp>
            <p:nvSpPr>
              <p:cNvPr id="21" name="TextovéPole 20"/>
              <p:cNvSpPr txBox="1">
                <a:spLocks noRot="1" noChangeAspect="1" noMove="1" noResize="1" noEditPoints="1" noAdjustHandles="1" noChangeArrowheads="1" noChangeShapeType="1" noTextEdit="1"/>
              </p:cNvSpPr>
              <p:nvPr/>
            </p:nvSpPr>
            <p:spPr>
              <a:xfrm>
                <a:off x="736815" y="5482758"/>
                <a:ext cx="2159426" cy="911211"/>
              </a:xfrm>
              <a:prstGeom prst="rect">
                <a:avLst/>
              </a:prstGeom>
              <a:blipFill rotWithShape="1">
                <a:blip r:embed="rId7"/>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52226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6"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130"/>
          </a:xfrm>
        </p:spPr>
        <p:txBody>
          <a:bodyPr>
            <a:normAutofit/>
          </a:bodyPr>
          <a:lstStyle/>
          <a:p>
            <a:r>
              <a:rPr lang="cs-CZ" b="1" dirty="0">
                <a:solidFill>
                  <a:srgbClr val="E60000"/>
                </a:solidFill>
                <a:latin typeface="Comic Sans MS" pitchFamily="66" charset="0"/>
              </a:rPr>
              <a:t>Gymnaziální </a:t>
            </a:r>
            <a:r>
              <a:rPr lang="cs-CZ" b="1" dirty="0" smtClean="0">
                <a:solidFill>
                  <a:srgbClr val="E60000"/>
                </a:solidFill>
                <a:latin typeface="Comic Sans MS" pitchFamily="66" charset="0"/>
              </a:rPr>
              <a:t>učebnice – III   </a:t>
            </a:r>
            <a:endParaRPr lang="cs-CZ" b="1" dirty="0">
              <a:solidFill>
                <a:srgbClr val="E60000"/>
              </a:solidFill>
              <a:latin typeface="Comic Sans MS" pitchFamily="66" charset="0"/>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395536" y="1556792"/>
                <a:ext cx="8229600" cy="4680520"/>
              </a:xfrm>
            </p:spPr>
            <p:txBody>
              <a:bodyPr>
                <a:normAutofit/>
              </a:bodyPr>
              <a:lstStyle/>
              <a:p>
                <a:r>
                  <a:rPr lang="cs-CZ" sz="2400" dirty="0" smtClean="0">
                    <a:latin typeface="Comic Sans MS" pitchFamily="66" charset="0"/>
                  </a:rPr>
                  <a:t>Koná-li těleso současně posuvný a otáčivý pohyb kolem osy procházející těžištěm tělesa, je kinetická energie dána součtem energie posuvného a otáčivého pohybu</a:t>
                </a:r>
              </a:p>
              <a:p>
                <a:pPr marL="0" indent="0">
                  <a:buNone/>
                </a:pPr>
                <a14:m>
                  <m:oMathPara xmlns:m="http://schemas.openxmlformats.org/officeDocument/2006/math">
                    <m:oMathParaPr>
                      <m:jc m:val="centerGroup"/>
                    </m:oMathParaPr>
                    <m:oMath xmlns:m="http://schemas.openxmlformats.org/officeDocument/2006/math">
                      <m:sSub>
                        <m:sSubPr>
                          <m:ctrlPr>
                            <a:rPr lang="cs-CZ" sz="2400" b="0" i="1" smtClean="0">
                              <a:latin typeface="Cambria Math"/>
                            </a:rPr>
                          </m:ctrlPr>
                        </m:sSubPr>
                        <m:e>
                          <m:r>
                            <a:rPr lang="cs-CZ" sz="2400" b="0" i="1" smtClean="0">
                              <a:latin typeface="Cambria Math"/>
                            </a:rPr>
                            <m:t>𝐸</m:t>
                          </m:r>
                        </m:e>
                        <m:sub>
                          <m:r>
                            <a:rPr lang="cs-CZ" sz="2400" b="0" i="1" smtClean="0">
                              <a:latin typeface="Cambria Math"/>
                            </a:rPr>
                            <m:t>𝑘</m:t>
                          </m:r>
                        </m:sub>
                      </m:sSub>
                      <m:r>
                        <a:rPr lang="cs-CZ" sz="2400" b="0" i="1" smtClean="0">
                          <a:latin typeface="Cambria Math"/>
                        </a:rPr>
                        <m:t>= </m:t>
                      </m:r>
                      <m:f>
                        <m:fPr>
                          <m:ctrlPr>
                            <a:rPr lang="cs-CZ" sz="2400" b="0" i="1" smtClean="0">
                              <a:latin typeface="Cambria Math"/>
                            </a:rPr>
                          </m:ctrlPr>
                        </m:fPr>
                        <m:num>
                          <m:r>
                            <a:rPr lang="cs-CZ" sz="2400" b="0" i="1" smtClean="0">
                              <a:latin typeface="Cambria Math"/>
                            </a:rPr>
                            <m:t>1 </m:t>
                          </m:r>
                        </m:num>
                        <m:den>
                          <m:r>
                            <a:rPr lang="cs-CZ" sz="2400" b="0" i="1" smtClean="0">
                              <a:latin typeface="Cambria Math"/>
                            </a:rPr>
                            <m:t>2</m:t>
                          </m:r>
                        </m:den>
                      </m:f>
                      <m:r>
                        <a:rPr lang="cs-CZ" sz="2400" b="0" i="1" dirty="0" smtClean="0">
                          <a:latin typeface="Cambria Math"/>
                        </a:rPr>
                        <m:t>𝑚</m:t>
                      </m:r>
                      <m:sSup>
                        <m:sSupPr>
                          <m:ctrlPr>
                            <a:rPr lang="cs-CZ" sz="2400" b="0" i="1" dirty="0" smtClean="0">
                              <a:latin typeface="Cambria Math"/>
                            </a:rPr>
                          </m:ctrlPr>
                        </m:sSupPr>
                        <m:e>
                          <m:r>
                            <a:rPr lang="cs-CZ" sz="2400" b="0" i="1" dirty="0" smtClean="0">
                              <a:latin typeface="Cambria Math"/>
                            </a:rPr>
                            <m:t>𝑣</m:t>
                          </m:r>
                        </m:e>
                        <m:sup>
                          <m:r>
                            <a:rPr lang="cs-CZ" sz="2400" b="0" i="1" dirty="0" smtClean="0">
                              <a:latin typeface="Cambria Math"/>
                            </a:rPr>
                            <m:t>2</m:t>
                          </m:r>
                        </m:sup>
                      </m:sSup>
                      <m:r>
                        <a:rPr lang="cs-CZ" sz="2400" b="0" i="0" dirty="0" smtClean="0">
                          <a:latin typeface="Cambria Math"/>
                        </a:rPr>
                        <m:t>+ </m:t>
                      </m:r>
                      <m:f>
                        <m:fPr>
                          <m:ctrlPr>
                            <a:rPr lang="cs-CZ" sz="2400" i="1">
                              <a:latin typeface="Cambria Math"/>
                            </a:rPr>
                          </m:ctrlPr>
                        </m:fPr>
                        <m:num>
                          <m:r>
                            <a:rPr lang="cs-CZ" sz="2400" i="1">
                              <a:latin typeface="Cambria Math"/>
                            </a:rPr>
                            <m:t>1 </m:t>
                          </m:r>
                        </m:num>
                        <m:den>
                          <m:r>
                            <a:rPr lang="cs-CZ" sz="2400" i="1">
                              <a:latin typeface="Cambria Math"/>
                            </a:rPr>
                            <m:t>2</m:t>
                          </m:r>
                        </m:den>
                      </m:f>
                      <m:sSub>
                        <m:sSubPr>
                          <m:ctrlPr>
                            <a:rPr lang="cs-CZ" sz="2400" b="0" i="1" smtClean="0">
                              <a:latin typeface="Cambria Math"/>
                            </a:rPr>
                          </m:ctrlPr>
                        </m:sSubPr>
                        <m:e>
                          <m:r>
                            <a:rPr lang="cs-CZ" sz="2400" b="0" i="1" smtClean="0">
                              <a:latin typeface="Cambria Math"/>
                            </a:rPr>
                            <m:t>𝐽</m:t>
                          </m:r>
                        </m:e>
                        <m:sub>
                          <m:r>
                            <a:rPr lang="cs-CZ" sz="2400" b="0" i="1" smtClean="0">
                              <a:latin typeface="Cambria Math"/>
                            </a:rPr>
                            <m:t>0</m:t>
                          </m:r>
                        </m:sub>
                      </m:sSub>
                      <m:sSup>
                        <m:sSupPr>
                          <m:ctrlPr>
                            <a:rPr lang="cs-CZ" sz="2400" i="1" dirty="0">
                              <a:latin typeface="Cambria Math"/>
                            </a:rPr>
                          </m:ctrlPr>
                        </m:sSupPr>
                        <m:e>
                          <m:r>
                            <a:rPr lang="cs-CZ" sz="2400" i="1" dirty="0" smtClean="0">
                              <a:latin typeface="Cambria Math"/>
                              <a:ea typeface="Cambria Math"/>
                            </a:rPr>
                            <m:t>𝜔</m:t>
                          </m:r>
                        </m:e>
                        <m:sup>
                          <m:r>
                            <a:rPr lang="cs-CZ" sz="2400" i="1" dirty="0">
                              <a:latin typeface="Cambria Math"/>
                            </a:rPr>
                            <m:t>2</m:t>
                          </m:r>
                        </m:sup>
                      </m:sSup>
                    </m:oMath>
                  </m:oMathPara>
                </a14:m>
                <a:endParaRPr lang="cs-CZ" sz="2400" dirty="0" smtClean="0">
                  <a:latin typeface="Comic Sans MS" pitchFamily="66" charset="0"/>
                </a:endParaRPr>
              </a:p>
              <a:p>
                <a:pPr marL="0" indent="0">
                  <a:buNone/>
                </a:pPr>
                <a:endParaRPr lang="cs-CZ" sz="2400" dirty="0" smtClean="0">
                  <a:latin typeface="Comic Sans MS" pitchFamily="66" charset="0"/>
                </a:endParaRPr>
              </a:p>
              <a:p>
                <a:r>
                  <a:rPr lang="cs-CZ" sz="2400" dirty="0" smtClean="0">
                    <a:latin typeface="Comic Sans MS" pitchFamily="66" charset="0"/>
                  </a:rPr>
                  <a:t>V tomto vztahu je </a:t>
                </a:r>
                <a:r>
                  <a:rPr lang="cs-CZ" sz="2400" i="1" dirty="0" smtClean="0">
                    <a:latin typeface="Comic Sans MS" pitchFamily="66" charset="0"/>
                  </a:rPr>
                  <a:t>m </a:t>
                </a:r>
                <a:r>
                  <a:rPr lang="cs-CZ" sz="2400" dirty="0" smtClean="0">
                    <a:latin typeface="Comic Sans MS" pitchFamily="66" charset="0"/>
                  </a:rPr>
                  <a:t>hmotnost tělesa, kterou si představujeme umístěnou v těžišti, </a:t>
                </a:r>
                <a:r>
                  <a:rPr lang="cs-CZ" sz="2400" i="1" dirty="0" smtClean="0">
                    <a:latin typeface="Comic Sans MS" pitchFamily="66" charset="0"/>
                  </a:rPr>
                  <a:t>v </a:t>
                </a:r>
                <a:r>
                  <a:rPr lang="cs-CZ" sz="2400" dirty="0" smtClean="0">
                    <a:latin typeface="Comic Sans MS" pitchFamily="66" charset="0"/>
                  </a:rPr>
                  <a:t>je velikost rychlosti těžiště tělesa, </a:t>
                </a:r>
                <a:r>
                  <a:rPr lang="cs-CZ" sz="2400" i="1" dirty="0" smtClean="0">
                    <a:latin typeface="Comic Sans MS" pitchFamily="66" charset="0"/>
                  </a:rPr>
                  <a:t>J</a:t>
                </a:r>
                <a:r>
                  <a:rPr lang="cs-CZ" sz="2400" baseline="-25000" dirty="0" smtClean="0">
                    <a:latin typeface="Comic Sans MS" pitchFamily="66" charset="0"/>
                  </a:rPr>
                  <a:t>0 </a:t>
                </a:r>
                <a:r>
                  <a:rPr lang="cs-CZ" sz="2400" dirty="0" smtClean="0">
                    <a:latin typeface="Comic Sans MS" pitchFamily="66" charset="0"/>
                  </a:rPr>
                  <a:t> je moment setrvačnosti vzhledem k ose otáčení jdoucí těžištěm tělesa a </a:t>
                </a:r>
                <a:r>
                  <a:rPr lang="el-GR" sz="2400" i="1" dirty="0" smtClean="0">
                    <a:latin typeface="Times New Roman"/>
                    <a:cs typeface="Times New Roman"/>
                  </a:rPr>
                  <a:t>ω</a:t>
                </a:r>
                <a:r>
                  <a:rPr lang="cs-CZ" sz="2400" i="1" dirty="0" smtClean="0">
                    <a:latin typeface="Times New Roman"/>
                    <a:cs typeface="Times New Roman"/>
                  </a:rPr>
                  <a:t> </a:t>
                </a:r>
                <a:r>
                  <a:rPr lang="cs-CZ" sz="2400" dirty="0" smtClean="0">
                    <a:latin typeface="Comic Sans MS" pitchFamily="66" charset="0"/>
                    <a:cs typeface="Times New Roman"/>
                  </a:rPr>
                  <a:t>úhlová rychlost otáčení tělesa kolem této osy.</a:t>
                </a:r>
                <a:endParaRPr lang="cs-CZ" sz="2400" i="1" dirty="0" smtClean="0">
                  <a:latin typeface="Comic Sans MS" pitchFamily="66" charset="0"/>
                </a:endParaRPr>
              </a:p>
              <a:p>
                <a:endParaRPr lang="cs-CZ" sz="2600" dirty="0" smtClean="0">
                  <a:latin typeface="Comic Sans MS" pitchFamily="66" charset="0"/>
                </a:endParaRPr>
              </a:p>
              <a:p>
                <a:endParaRPr lang="cs-CZ" dirty="0" smtClean="0"/>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395536" y="1556792"/>
                <a:ext cx="8229600" cy="4680520"/>
              </a:xfrm>
              <a:blipFill rotWithShape="1">
                <a:blip r:embed="rId2"/>
                <a:stretch>
                  <a:fillRect l="-1037" t="-1042" r="-1926"/>
                </a:stretch>
              </a:blipFill>
            </p:spPr>
            <p:txBody>
              <a:bodyPr/>
              <a:lstStyle/>
              <a:p>
                <a:r>
                  <a:rPr lang="cs-CZ">
                    <a:noFill/>
                  </a:rPr>
                  <a:t> </a:t>
                </a:r>
              </a:p>
            </p:txBody>
          </p:sp>
        </mc:Fallback>
      </mc:AlternateContent>
      <p:sp>
        <p:nvSpPr>
          <p:cNvPr id="4" name="TextovéPole 3"/>
          <p:cNvSpPr txBox="1"/>
          <p:nvPr/>
        </p:nvSpPr>
        <p:spPr>
          <a:xfrm>
            <a:off x="251520" y="219998"/>
            <a:ext cx="809837" cy="369332"/>
          </a:xfrm>
          <a:prstGeom prst="rect">
            <a:avLst/>
          </a:prstGeom>
          <a:noFill/>
        </p:spPr>
        <p:txBody>
          <a:bodyPr wrap="none" rtlCol="0">
            <a:spAutoFit/>
          </a:bodyPr>
          <a:lstStyle/>
          <a:p>
            <a:r>
              <a:rPr lang="cs-CZ" dirty="0" smtClean="0">
                <a:latin typeface="Comic Sans MS" pitchFamily="66" charset="0"/>
              </a:rPr>
              <a:t>s. 173</a:t>
            </a:r>
            <a:endParaRPr lang="cs-CZ" dirty="0">
              <a:latin typeface="Comic Sans MS" pitchFamily="66" charset="0"/>
            </a:endParaRPr>
          </a:p>
        </p:txBody>
      </p:sp>
    </p:spTree>
    <p:extLst>
      <p:ext uri="{BB962C8B-B14F-4D97-AF65-F5344CB8AC3E}">
        <p14:creationId xmlns:p14="http://schemas.microsoft.com/office/powerpoint/2010/main" val="2145750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130"/>
          </a:xfrm>
        </p:spPr>
        <p:txBody>
          <a:bodyPr>
            <a:normAutofit/>
          </a:bodyPr>
          <a:lstStyle/>
          <a:p>
            <a:r>
              <a:rPr lang="cs-CZ" b="1" dirty="0">
                <a:solidFill>
                  <a:srgbClr val="E60000"/>
                </a:solidFill>
                <a:latin typeface="Comic Sans MS" pitchFamily="66" charset="0"/>
              </a:rPr>
              <a:t>Gymnaziální </a:t>
            </a:r>
            <a:r>
              <a:rPr lang="cs-CZ" b="1" dirty="0" smtClean="0">
                <a:solidFill>
                  <a:srgbClr val="E60000"/>
                </a:solidFill>
                <a:latin typeface="Comic Sans MS" pitchFamily="66" charset="0"/>
              </a:rPr>
              <a:t>učebnice – III   </a:t>
            </a:r>
            <a:endParaRPr lang="cs-CZ" b="1" dirty="0">
              <a:solidFill>
                <a:srgbClr val="E60000"/>
              </a:solidFill>
              <a:latin typeface="Comic Sans MS" pitchFamily="66" charset="0"/>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395536" y="1556792"/>
                <a:ext cx="8229600" cy="4680520"/>
              </a:xfrm>
            </p:spPr>
            <p:txBody>
              <a:bodyPr>
                <a:normAutofit/>
              </a:bodyPr>
              <a:lstStyle/>
              <a:p>
                <a:r>
                  <a:rPr lang="cs-CZ" sz="2400" dirty="0" smtClean="0">
                    <a:latin typeface="Comic Sans MS" pitchFamily="66" charset="0"/>
                  </a:rPr>
                  <a:t>Při otáčení tělesa kolem nehybné osy je jeho kinetická </a:t>
                </a:r>
                <a:r>
                  <a:rPr lang="cs-CZ" sz="2400" dirty="0">
                    <a:latin typeface="Comic Sans MS" pitchFamily="66" charset="0"/>
                  </a:rPr>
                  <a:t>e</a:t>
                </a:r>
                <a:r>
                  <a:rPr lang="cs-CZ" sz="2400" dirty="0" smtClean="0">
                    <a:latin typeface="Comic Sans MS" pitchFamily="66" charset="0"/>
                  </a:rPr>
                  <a:t>nergie dána  vztahem </a:t>
                </a:r>
              </a:p>
              <a:p>
                <a:pPr marL="0" indent="0">
                  <a:buNone/>
                </a:pPr>
                <a14:m>
                  <m:oMathPara xmlns:m="http://schemas.openxmlformats.org/officeDocument/2006/math">
                    <m:oMathParaPr>
                      <m:jc m:val="centerGroup"/>
                    </m:oMathParaPr>
                    <m:oMath xmlns:m="http://schemas.openxmlformats.org/officeDocument/2006/math">
                      <m:sSub>
                        <m:sSubPr>
                          <m:ctrlPr>
                            <a:rPr lang="cs-CZ" sz="2400" i="1">
                              <a:latin typeface="Cambria Math"/>
                            </a:rPr>
                          </m:ctrlPr>
                        </m:sSubPr>
                        <m:e>
                          <m:r>
                            <a:rPr lang="cs-CZ" sz="2400" i="1">
                              <a:latin typeface="Cambria Math"/>
                            </a:rPr>
                            <m:t>𝐸</m:t>
                          </m:r>
                        </m:e>
                        <m:sub>
                          <m:r>
                            <a:rPr lang="cs-CZ" sz="2400" i="1">
                              <a:latin typeface="Cambria Math"/>
                            </a:rPr>
                            <m:t>𝑘</m:t>
                          </m:r>
                        </m:sub>
                      </m:sSub>
                      <m:r>
                        <a:rPr lang="cs-CZ" sz="2400" i="1">
                          <a:latin typeface="Cambria Math"/>
                        </a:rPr>
                        <m:t>= </m:t>
                      </m:r>
                      <m:f>
                        <m:fPr>
                          <m:ctrlPr>
                            <a:rPr lang="cs-CZ" sz="2400" i="1">
                              <a:latin typeface="Cambria Math"/>
                            </a:rPr>
                          </m:ctrlPr>
                        </m:fPr>
                        <m:num>
                          <m:r>
                            <a:rPr lang="cs-CZ" sz="2400" i="1">
                              <a:latin typeface="Cambria Math"/>
                            </a:rPr>
                            <m:t>1 </m:t>
                          </m:r>
                        </m:num>
                        <m:den>
                          <m:r>
                            <a:rPr lang="cs-CZ" sz="2400" i="1">
                              <a:latin typeface="Cambria Math"/>
                            </a:rPr>
                            <m:t>2</m:t>
                          </m:r>
                        </m:den>
                      </m:f>
                      <m:r>
                        <a:rPr lang="cs-CZ" sz="2400" b="0" i="1" smtClean="0">
                          <a:latin typeface="Cambria Math"/>
                        </a:rPr>
                        <m:t>𝐽</m:t>
                      </m:r>
                      <m:sSup>
                        <m:sSupPr>
                          <m:ctrlPr>
                            <a:rPr lang="cs-CZ" sz="2400" i="1" dirty="0">
                              <a:latin typeface="Cambria Math"/>
                            </a:rPr>
                          </m:ctrlPr>
                        </m:sSupPr>
                        <m:e>
                          <m:r>
                            <a:rPr lang="cs-CZ" sz="2400" i="1" dirty="0">
                              <a:latin typeface="Cambria Math"/>
                              <a:ea typeface="Cambria Math"/>
                            </a:rPr>
                            <m:t>𝜔</m:t>
                          </m:r>
                        </m:e>
                        <m:sup>
                          <m:r>
                            <a:rPr lang="cs-CZ" sz="2400" i="1" dirty="0">
                              <a:latin typeface="Cambria Math"/>
                            </a:rPr>
                            <m:t>2</m:t>
                          </m:r>
                        </m:sup>
                      </m:sSup>
                    </m:oMath>
                  </m:oMathPara>
                </a14:m>
                <a:endParaRPr lang="cs-CZ" sz="2400" dirty="0">
                  <a:latin typeface="Comic Sans MS" pitchFamily="66" charset="0"/>
                </a:endParaRPr>
              </a:p>
              <a:p>
                <a:r>
                  <a:rPr lang="cs-CZ" sz="2400" dirty="0" smtClean="0">
                    <a:latin typeface="Comic Sans MS" pitchFamily="66" charset="0"/>
                  </a:rPr>
                  <a:t>Kde </a:t>
                </a:r>
                <a:r>
                  <a:rPr lang="cs-CZ" sz="2400" i="1" dirty="0" smtClean="0">
                    <a:latin typeface="Comic Sans MS" pitchFamily="66" charset="0"/>
                  </a:rPr>
                  <a:t>J </a:t>
                </a:r>
                <a:r>
                  <a:rPr lang="cs-CZ" sz="2400" dirty="0" smtClean="0">
                    <a:latin typeface="Comic Sans MS" pitchFamily="66" charset="0"/>
                  </a:rPr>
                  <a:t>je moment setrvačnosti tělesa vzhledem k ose </a:t>
                </a:r>
                <a:r>
                  <a:rPr lang="cs-CZ" sz="2400" dirty="0">
                    <a:latin typeface="Comic Sans MS" pitchFamily="66" charset="0"/>
                  </a:rPr>
                  <a:t>o</a:t>
                </a:r>
                <a:r>
                  <a:rPr lang="cs-CZ" sz="2400" dirty="0" smtClean="0">
                    <a:latin typeface="Comic Sans MS" pitchFamily="66" charset="0"/>
                  </a:rPr>
                  <a:t>táčení a </a:t>
                </a:r>
                <a:r>
                  <a:rPr lang="el-GR" sz="2400" i="1" dirty="0" smtClean="0">
                    <a:latin typeface="Comic Sans MS" pitchFamily="66" charset="0"/>
                    <a:cs typeface="Times New Roman"/>
                  </a:rPr>
                  <a:t>ω</a:t>
                </a:r>
                <a:r>
                  <a:rPr lang="cs-CZ" sz="2400" dirty="0">
                    <a:latin typeface="Comic Sans MS" pitchFamily="66" charset="0"/>
                  </a:rPr>
                  <a:t> </a:t>
                </a:r>
                <a:r>
                  <a:rPr lang="cs-CZ" sz="2400" dirty="0" smtClean="0">
                    <a:latin typeface="Comic Sans MS" pitchFamily="66" charset="0"/>
                  </a:rPr>
                  <a:t>jeho úhlová rychlost.</a:t>
                </a:r>
              </a:p>
              <a:p>
                <a:pPr marL="0" indent="0">
                  <a:buNone/>
                </a:pPr>
                <a:endParaRPr lang="cs-CZ" sz="2400" dirty="0" smtClean="0">
                  <a:latin typeface="Comic Sans MS" pitchFamily="66" charset="0"/>
                </a:endParaRPr>
              </a:p>
              <a:p>
                <a:r>
                  <a:rPr lang="cs-CZ" sz="2400" dirty="0" smtClean="0">
                    <a:latin typeface="Comic Sans MS" pitchFamily="66" charset="0"/>
                  </a:rPr>
                  <a:t>Jestliže těleso koná současně posuvný pohyb rychlostí </a:t>
                </a:r>
                <a:r>
                  <a:rPr lang="cs-CZ" sz="2400" i="1" dirty="0" smtClean="0">
                    <a:latin typeface="Comic Sans MS" pitchFamily="66" charset="0"/>
                  </a:rPr>
                  <a:t>v</a:t>
                </a:r>
                <a:r>
                  <a:rPr lang="cs-CZ" sz="2400" b="1" i="1" dirty="0" smtClean="0">
                    <a:latin typeface="Comic Sans MS" pitchFamily="66" charset="0"/>
                  </a:rPr>
                  <a:t> </a:t>
                </a:r>
                <a:r>
                  <a:rPr lang="cs-CZ" sz="2400" dirty="0" smtClean="0">
                    <a:latin typeface="Comic Sans MS" pitchFamily="66" charset="0"/>
                  </a:rPr>
                  <a:t> a otáčivý pohyb úhlovou rychlostí </a:t>
                </a:r>
                <a:r>
                  <a:rPr lang="el-GR" sz="2400" i="1" dirty="0" smtClean="0">
                    <a:latin typeface="Comic Sans MS" pitchFamily="66" charset="0"/>
                    <a:cs typeface="Times New Roman"/>
                  </a:rPr>
                  <a:t>ω</a:t>
                </a:r>
                <a:r>
                  <a:rPr lang="cs-CZ" sz="2400" dirty="0" smtClean="0">
                    <a:latin typeface="Comic Sans MS" pitchFamily="66" charset="0"/>
                  </a:rPr>
                  <a:t>, je jeho kinetická energie </a:t>
                </a:r>
              </a:p>
              <a:p>
                <a:pPr marL="0" indent="0">
                  <a:buNone/>
                </a:pPr>
                <a14:m>
                  <m:oMathPara xmlns:m="http://schemas.openxmlformats.org/officeDocument/2006/math">
                    <m:oMathParaPr>
                      <m:jc m:val="centerGroup"/>
                    </m:oMathParaPr>
                    <m:oMath xmlns:m="http://schemas.openxmlformats.org/officeDocument/2006/math">
                      <m:sSub>
                        <m:sSubPr>
                          <m:ctrlPr>
                            <a:rPr lang="cs-CZ" sz="2400" b="0" i="1" smtClean="0">
                              <a:latin typeface="Cambria Math"/>
                            </a:rPr>
                          </m:ctrlPr>
                        </m:sSubPr>
                        <m:e>
                          <m:r>
                            <a:rPr lang="cs-CZ" sz="2400" b="0" i="1" smtClean="0">
                              <a:latin typeface="Cambria Math"/>
                            </a:rPr>
                            <m:t>𝐸</m:t>
                          </m:r>
                        </m:e>
                        <m:sub>
                          <m:r>
                            <a:rPr lang="cs-CZ" sz="2400" b="0" i="1" smtClean="0">
                              <a:latin typeface="Cambria Math"/>
                            </a:rPr>
                            <m:t>𝑘</m:t>
                          </m:r>
                        </m:sub>
                      </m:sSub>
                      <m:r>
                        <a:rPr lang="cs-CZ" sz="2400" b="0" i="1" smtClean="0">
                          <a:latin typeface="Cambria Math"/>
                        </a:rPr>
                        <m:t>= </m:t>
                      </m:r>
                      <m:f>
                        <m:fPr>
                          <m:ctrlPr>
                            <a:rPr lang="cs-CZ" sz="2400" b="0" i="1" smtClean="0">
                              <a:latin typeface="Cambria Math"/>
                            </a:rPr>
                          </m:ctrlPr>
                        </m:fPr>
                        <m:num>
                          <m:r>
                            <a:rPr lang="cs-CZ" sz="2400" b="0" i="1" smtClean="0">
                              <a:latin typeface="Cambria Math"/>
                            </a:rPr>
                            <m:t>1 </m:t>
                          </m:r>
                        </m:num>
                        <m:den>
                          <m:r>
                            <a:rPr lang="cs-CZ" sz="2400" b="0" i="1" smtClean="0">
                              <a:latin typeface="Cambria Math"/>
                            </a:rPr>
                            <m:t>2</m:t>
                          </m:r>
                        </m:den>
                      </m:f>
                      <m:r>
                        <a:rPr lang="cs-CZ" sz="2400" b="0" i="1" dirty="0" smtClean="0">
                          <a:latin typeface="Cambria Math"/>
                        </a:rPr>
                        <m:t>𝑚</m:t>
                      </m:r>
                      <m:sSup>
                        <m:sSupPr>
                          <m:ctrlPr>
                            <a:rPr lang="cs-CZ" sz="2400" b="0" i="1" dirty="0" smtClean="0">
                              <a:latin typeface="Cambria Math"/>
                            </a:rPr>
                          </m:ctrlPr>
                        </m:sSupPr>
                        <m:e>
                          <m:r>
                            <a:rPr lang="cs-CZ" sz="2400" b="0" i="1" dirty="0" smtClean="0">
                              <a:latin typeface="Cambria Math"/>
                            </a:rPr>
                            <m:t>𝑣</m:t>
                          </m:r>
                        </m:e>
                        <m:sup>
                          <m:r>
                            <a:rPr lang="cs-CZ" sz="2400" b="0" i="1" dirty="0" smtClean="0">
                              <a:latin typeface="Cambria Math"/>
                            </a:rPr>
                            <m:t>2</m:t>
                          </m:r>
                        </m:sup>
                      </m:sSup>
                      <m:r>
                        <a:rPr lang="cs-CZ" sz="2400" b="0" i="0" dirty="0" smtClean="0">
                          <a:latin typeface="Cambria Math"/>
                        </a:rPr>
                        <m:t>+ </m:t>
                      </m:r>
                      <m:f>
                        <m:fPr>
                          <m:ctrlPr>
                            <a:rPr lang="cs-CZ" sz="2400" i="1">
                              <a:latin typeface="Cambria Math"/>
                            </a:rPr>
                          </m:ctrlPr>
                        </m:fPr>
                        <m:num>
                          <m:r>
                            <a:rPr lang="cs-CZ" sz="2400" i="1">
                              <a:latin typeface="Cambria Math"/>
                            </a:rPr>
                            <m:t>1 </m:t>
                          </m:r>
                        </m:num>
                        <m:den>
                          <m:r>
                            <a:rPr lang="cs-CZ" sz="2400" i="1">
                              <a:latin typeface="Cambria Math"/>
                            </a:rPr>
                            <m:t>2</m:t>
                          </m:r>
                        </m:den>
                      </m:f>
                      <m:sSub>
                        <m:sSubPr>
                          <m:ctrlPr>
                            <a:rPr lang="cs-CZ" sz="2400" b="0" i="1" smtClean="0">
                              <a:latin typeface="Cambria Math"/>
                            </a:rPr>
                          </m:ctrlPr>
                        </m:sSubPr>
                        <m:e>
                          <m:r>
                            <a:rPr lang="cs-CZ" sz="2400" b="0" i="1" smtClean="0">
                              <a:latin typeface="Cambria Math"/>
                            </a:rPr>
                            <m:t>𝐽</m:t>
                          </m:r>
                        </m:e>
                        <m:sub>
                          <m:r>
                            <a:rPr lang="cs-CZ" sz="2400" b="0" i="1" smtClean="0">
                              <a:latin typeface="Cambria Math"/>
                            </a:rPr>
                            <m:t>0</m:t>
                          </m:r>
                        </m:sub>
                      </m:sSub>
                      <m:sSup>
                        <m:sSupPr>
                          <m:ctrlPr>
                            <a:rPr lang="cs-CZ" sz="2400" i="1" dirty="0">
                              <a:latin typeface="Cambria Math"/>
                            </a:rPr>
                          </m:ctrlPr>
                        </m:sSupPr>
                        <m:e>
                          <m:r>
                            <a:rPr lang="cs-CZ" sz="2400" i="1" dirty="0" smtClean="0">
                              <a:latin typeface="Cambria Math"/>
                              <a:ea typeface="Cambria Math"/>
                            </a:rPr>
                            <m:t>𝜔</m:t>
                          </m:r>
                        </m:e>
                        <m:sup>
                          <m:r>
                            <a:rPr lang="cs-CZ" sz="2400" i="1" dirty="0">
                              <a:latin typeface="Cambria Math"/>
                            </a:rPr>
                            <m:t>2</m:t>
                          </m:r>
                        </m:sup>
                      </m:sSup>
                    </m:oMath>
                  </m:oMathPara>
                </a14:m>
                <a:endParaRPr lang="cs-CZ" sz="2600" dirty="0" smtClean="0">
                  <a:solidFill>
                    <a:srgbClr val="0000FF"/>
                  </a:solidFill>
                  <a:latin typeface="Comic Sans MS" pitchFamily="66" charset="0"/>
                </a:endParaRPr>
              </a:p>
              <a:p>
                <a:endParaRPr lang="cs-CZ" dirty="0" smtClean="0"/>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395536" y="1556792"/>
                <a:ext cx="8229600" cy="4680520"/>
              </a:xfrm>
              <a:blipFill rotWithShape="1">
                <a:blip r:embed="rId2"/>
                <a:stretch>
                  <a:fillRect l="-1037" t="-1042" r="-2000"/>
                </a:stretch>
              </a:blipFill>
            </p:spPr>
            <p:txBody>
              <a:bodyPr/>
              <a:lstStyle/>
              <a:p>
                <a:r>
                  <a:rPr lang="cs-CZ">
                    <a:noFill/>
                  </a:rPr>
                  <a:t> </a:t>
                </a:r>
              </a:p>
            </p:txBody>
          </p:sp>
        </mc:Fallback>
      </mc:AlternateContent>
      <p:sp>
        <p:nvSpPr>
          <p:cNvPr id="4" name="TextovéPole 3"/>
          <p:cNvSpPr txBox="1"/>
          <p:nvPr/>
        </p:nvSpPr>
        <p:spPr>
          <a:xfrm>
            <a:off x="251520" y="219998"/>
            <a:ext cx="809837" cy="369332"/>
          </a:xfrm>
          <a:prstGeom prst="rect">
            <a:avLst/>
          </a:prstGeom>
          <a:noFill/>
        </p:spPr>
        <p:txBody>
          <a:bodyPr wrap="none" rtlCol="0">
            <a:spAutoFit/>
          </a:bodyPr>
          <a:lstStyle/>
          <a:p>
            <a:r>
              <a:rPr lang="cs-CZ" dirty="0" smtClean="0">
                <a:latin typeface="Comic Sans MS" pitchFamily="66" charset="0"/>
              </a:rPr>
              <a:t>s. 175</a:t>
            </a:r>
            <a:endParaRPr lang="cs-CZ" dirty="0">
              <a:latin typeface="Comic Sans MS" pitchFamily="66" charset="0"/>
            </a:endParaRPr>
          </a:p>
        </p:txBody>
      </p:sp>
    </p:spTree>
    <p:extLst>
      <p:ext uri="{BB962C8B-B14F-4D97-AF65-F5344CB8AC3E}">
        <p14:creationId xmlns:p14="http://schemas.microsoft.com/office/powerpoint/2010/main" val="3091059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130"/>
          </a:xfrm>
        </p:spPr>
        <p:txBody>
          <a:bodyPr>
            <a:normAutofit/>
          </a:bodyPr>
          <a:lstStyle/>
          <a:p>
            <a:r>
              <a:rPr lang="cs-CZ" b="1" dirty="0" smtClean="0">
                <a:solidFill>
                  <a:srgbClr val="E60000"/>
                </a:solidFill>
                <a:latin typeface="Comic Sans MS" pitchFamily="66" charset="0"/>
              </a:rPr>
              <a:t>Komentář – III   </a:t>
            </a:r>
            <a:endParaRPr lang="cs-CZ" b="1" dirty="0">
              <a:solidFill>
                <a:srgbClr val="E60000"/>
              </a:solidFill>
              <a:latin typeface="Comic Sans MS" pitchFamily="66" charset="0"/>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251520" y="1556792"/>
                <a:ext cx="8568952" cy="4752528"/>
              </a:xfrm>
            </p:spPr>
            <p:txBody>
              <a:bodyPr>
                <a:normAutofit/>
              </a:bodyPr>
              <a:lstStyle/>
              <a:p>
                <a:r>
                  <a:rPr lang="cs-CZ" sz="2400" dirty="0" smtClean="0">
                    <a:solidFill>
                      <a:srgbClr val="0000FF"/>
                    </a:solidFill>
                    <a:latin typeface="Comic Sans MS" pitchFamily="66" charset="0"/>
                  </a:rPr>
                  <a:t>Co to znamená, že</a:t>
                </a:r>
                <a:r>
                  <a:rPr lang="cs-CZ" sz="2400" dirty="0">
                    <a:solidFill>
                      <a:srgbClr val="0000FF"/>
                    </a:solidFill>
                    <a:latin typeface="Comic Sans MS" pitchFamily="66" charset="0"/>
                  </a:rPr>
                  <a:t> </a:t>
                </a:r>
                <a:r>
                  <a:rPr lang="cs-CZ" sz="2400" dirty="0" smtClean="0">
                    <a:solidFill>
                      <a:srgbClr val="0000FF"/>
                    </a:solidFill>
                    <a:latin typeface="Comic Sans MS" pitchFamily="66" charset="0"/>
                  </a:rPr>
                  <a:t>„těleso koná současně posuvný a otáčivý pohyb kolem osy procházející těžištěm tělesa“?</a:t>
                </a:r>
                <a:endParaRPr lang="cs-CZ" sz="2400" dirty="0">
                  <a:solidFill>
                    <a:srgbClr val="0000FF"/>
                  </a:solidFill>
                  <a:latin typeface="Comic Sans MS" pitchFamily="66" charset="0"/>
                </a:endParaRPr>
              </a:p>
              <a:p>
                <a:pPr marL="0" indent="0">
                  <a:buNone/>
                </a:pPr>
                <a:endParaRPr lang="cs-CZ" sz="2400" dirty="0" smtClean="0">
                  <a:solidFill>
                    <a:srgbClr val="0000FF"/>
                  </a:solidFill>
                  <a:latin typeface="Comic Sans MS" pitchFamily="66" charset="0"/>
                </a:endParaRPr>
              </a:p>
              <a:p>
                <a14:m>
                  <m:oMath xmlns:m="http://schemas.openxmlformats.org/officeDocument/2006/math">
                    <m:sSub>
                      <m:sSubPr>
                        <m:ctrlPr>
                          <a:rPr lang="cs-CZ" sz="2400" i="1">
                            <a:latin typeface="Cambria Math"/>
                          </a:rPr>
                        </m:ctrlPr>
                      </m:sSubPr>
                      <m:e>
                        <m:acc>
                          <m:accPr>
                            <m:chr m:val="⃗"/>
                            <m:ctrlPr>
                              <a:rPr lang="cs-CZ" sz="2400" i="1">
                                <a:latin typeface="Cambria Math"/>
                              </a:rPr>
                            </m:ctrlPr>
                          </m:accPr>
                          <m:e>
                            <m:r>
                              <a:rPr lang="cs-CZ" sz="2400" b="0" i="1" smtClean="0">
                                <a:latin typeface="Cambria Math"/>
                              </a:rPr>
                              <m:t>𝑟</m:t>
                            </m:r>
                          </m:e>
                        </m:acc>
                        <m:r>
                          <a:rPr lang="cs-CZ" sz="2400" i="1">
                            <a:latin typeface="Cambria Math"/>
                          </a:rPr>
                          <m:t>´</m:t>
                        </m:r>
                      </m:e>
                      <m:sub>
                        <m:r>
                          <a:rPr lang="cs-CZ" sz="2400" i="1">
                            <a:latin typeface="Cambria Math"/>
                          </a:rPr>
                          <m:t>𝑖</m:t>
                        </m:r>
                      </m:sub>
                    </m:sSub>
                    <m:r>
                      <a:rPr lang="cs-CZ" sz="2400" i="1">
                        <a:latin typeface="Cambria Math"/>
                      </a:rPr>
                      <m:t>+</m:t>
                    </m:r>
                    <m:acc>
                      <m:accPr>
                        <m:chr m:val="⃗"/>
                        <m:ctrlPr>
                          <a:rPr lang="cs-CZ" sz="2400" i="1" smtClean="0">
                            <a:latin typeface="Cambria Math"/>
                          </a:rPr>
                        </m:ctrlPr>
                      </m:accPr>
                      <m:e>
                        <m:r>
                          <a:rPr lang="cs-CZ" sz="2400" b="0" i="1" smtClean="0">
                            <a:latin typeface="Cambria Math"/>
                          </a:rPr>
                          <m:t>𝑟</m:t>
                        </m:r>
                      </m:e>
                    </m:acc>
                  </m:oMath>
                </a14:m>
                <a:r>
                  <a:rPr lang="cs-CZ" sz="2400" dirty="0" smtClean="0">
                    <a:solidFill>
                      <a:schemeClr val="tx1"/>
                    </a:solidFill>
                    <a:latin typeface="Comic Sans MS" pitchFamily="66" charset="0"/>
                  </a:rPr>
                  <a:t>, </a:t>
                </a:r>
                <a14:m>
                  <m:oMath xmlns:m="http://schemas.openxmlformats.org/officeDocument/2006/math">
                    <m:sSub>
                      <m:sSubPr>
                        <m:ctrlPr>
                          <a:rPr lang="cs-CZ" sz="2400" i="1">
                            <a:latin typeface="Cambria Math"/>
                          </a:rPr>
                        </m:ctrlPr>
                      </m:sSubPr>
                      <m:e>
                        <m:acc>
                          <m:accPr>
                            <m:chr m:val="⃗"/>
                            <m:ctrlPr>
                              <a:rPr lang="cs-CZ" sz="2400" i="1">
                                <a:latin typeface="Cambria Math"/>
                              </a:rPr>
                            </m:ctrlPr>
                          </m:accPr>
                          <m:e>
                            <m:r>
                              <a:rPr lang="cs-CZ" sz="2400" i="1">
                                <a:latin typeface="Cambria Math"/>
                              </a:rPr>
                              <m:t>𝑣</m:t>
                            </m:r>
                          </m:e>
                        </m:acc>
                        <m:r>
                          <a:rPr lang="cs-CZ" sz="2400" i="1">
                            <a:latin typeface="Cambria Math"/>
                          </a:rPr>
                          <m:t>´</m:t>
                        </m:r>
                      </m:e>
                      <m:sub>
                        <m:r>
                          <a:rPr lang="cs-CZ" sz="2400" i="1">
                            <a:latin typeface="Cambria Math"/>
                          </a:rPr>
                          <m:t>𝑖</m:t>
                        </m:r>
                      </m:sub>
                    </m:sSub>
                    <m:r>
                      <a:rPr lang="cs-CZ" sz="2400" i="1">
                        <a:latin typeface="Cambria Math"/>
                      </a:rPr>
                      <m:t>+</m:t>
                    </m:r>
                    <m:acc>
                      <m:accPr>
                        <m:chr m:val="⃗"/>
                        <m:ctrlPr>
                          <a:rPr lang="cs-CZ" sz="2400" i="1">
                            <a:latin typeface="Cambria Math"/>
                          </a:rPr>
                        </m:ctrlPr>
                      </m:accPr>
                      <m:e>
                        <m:r>
                          <a:rPr lang="cs-CZ" sz="2400" i="1">
                            <a:latin typeface="Cambria Math"/>
                          </a:rPr>
                          <m:t>𝑣</m:t>
                        </m:r>
                      </m:e>
                    </m:acc>
                    <m:r>
                      <a:rPr lang="cs-CZ" sz="2400" b="0" i="1" smtClean="0">
                        <a:latin typeface="Cambria Math"/>
                      </a:rPr>
                      <m:t>,</m:t>
                    </m:r>
                    <m:sSub>
                      <m:sSubPr>
                        <m:ctrlPr>
                          <a:rPr lang="cs-CZ" sz="2400" i="1">
                            <a:latin typeface="Cambria Math"/>
                          </a:rPr>
                        </m:ctrlPr>
                      </m:sSubPr>
                      <m:e>
                        <m:r>
                          <a:rPr lang="cs-CZ" sz="2400" b="0" i="1" smtClean="0">
                            <a:latin typeface="Cambria Math"/>
                          </a:rPr>
                          <m:t>  </m:t>
                        </m:r>
                        <m:r>
                          <a:rPr lang="cs-CZ" sz="2400" b="0" i="1" smtClean="0">
                            <a:latin typeface="Cambria Math"/>
                          </a:rPr>
                          <m:t>𝑣</m:t>
                        </m:r>
                        <m:r>
                          <a:rPr lang="cs-CZ" sz="2400" i="1">
                            <a:latin typeface="Cambria Math"/>
                          </a:rPr>
                          <m:t>´</m:t>
                        </m:r>
                      </m:e>
                      <m:sub>
                        <m:r>
                          <a:rPr lang="cs-CZ" sz="2400" i="1">
                            <a:latin typeface="Cambria Math"/>
                          </a:rPr>
                          <m:t>𝑖</m:t>
                        </m:r>
                      </m:sub>
                    </m:sSub>
                    <m:r>
                      <a:rPr lang="cs-CZ" sz="2400" b="0" i="1" smtClean="0">
                        <a:latin typeface="Cambria Math"/>
                      </a:rPr>
                      <m:t>=</m:t>
                    </m:r>
                    <m:sSub>
                      <m:sSubPr>
                        <m:ctrlPr>
                          <a:rPr lang="cs-CZ" sz="2400" i="1">
                            <a:latin typeface="Cambria Math"/>
                          </a:rPr>
                        </m:ctrlPr>
                      </m:sSubPr>
                      <m:e>
                        <m:r>
                          <a:rPr lang="cs-CZ" sz="2400" i="1" smtClean="0">
                            <a:latin typeface="Cambria Math"/>
                            <a:ea typeface="Cambria Math"/>
                          </a:rPr>
                          <m:t>𝜔</m:t>
                        </m:r>
                        <m:r>
                          <a:rPr lang="cs-CZ" sz="2400" b="0" i="1" smtClean="0">
                            <a:latin typeface="Cambria Math"/>
                          </a:rPr>
                          <m:t>𝑞</m:t>
                        </m:r>
                        <m:r>
                          <a:rPr lang="cs-CZ" sz="2400" i="1">
                            <a:latin typeface="Cambria Math"/>
                          </a:rPr>
                          <m:t>´</m:t>
                        </m:r>
                      </m:e>
                      <m:sub>
                        <m:r>
                          <a:rPr lang="cs-CZ" sz="2400" i="1">
                            <a:latin typeface="Cambria Math"/>
                          </a:rPr>
                          <m:t>𝑖</m:t>
                        </m:r>
                      </m:sub>
                    </m:sSub>
                  </m:oMath>
                </a14:m>
                <a:endParaRPr lang="cs-CZ" sz="2400" dirty="0">
                  <a:solidFill>
                    <a:srgbClr val="0000FF"/>
                  </a:solidFill>
                  <a:latin typeface="Comic Sans MS" pitchFamily="66" charset="0"/>
                </a:endParaRPr>
              </a:p>
              <a:p>
                <a:pPr marL="0" indent="0">
                  <a:buNone/>
                </a:pPr>
                <a:endParaRPr lang="cs-CZ" sz="2400" dirty="0" smtClean="0">
                  <a:solidFill>
                    <a:srgbClr val="0000FF"/>
                  </a:solidFill>
                  <a:latin typeface="Comic Sans MS" pitchFamily="66" charset="0"/>
                </a:endParaRPr>
              </a:p>
              <a:p>
                <a:r>
                  <a:rPr lang="cs-CZ" sz="2400" dirty="0" smtClean="0">
                    <a:latin typeface="Comic Sans MS" pitchFamily="66" charset="0"/>
                  </a:rPr>
                  <a:t>Kinetická energie</a:t>
                </a:r>
              </a:p>
              <a:p>
                <a:pPr marL="0" indent="0">
                  <a:buNone/>
                </a:pPr>
                <a:r>
                  <a:rPr lang="cs-CZ" sz="2400" i="1" dirty="0" smtClean="0">
                    <a:latin typeface="Cambria Math"/>
                  </a:rPr>
                  <a:t>     </a:t>
                </a:r>
                <a:r>
                  <a:rPr lang="cs-CZ" sz="2400" i="1" dirty="0">
                    <a:latin typeface="Cambria Math"/>
                  </a:rPr>
                  <a:t>E</a:t>
                </a:r>
                <a:r>
                  <a:rPr lang="cs-CZ" sz="2400" i="1" baseline="-25000" dirty="0" err="1">
                    <a:latin typeface="Cambria Math"/>
                  </a:rPr>
                  <a:t>k</a:t>
                </a:r>
                <a14:m>
                  <m:oMath xmlns:m="http://schemas.openxmlformats.org/officeDocument/2006/math">
                    <m:r>
                      <a:rPr lang="cs-CZ" sz="2400" i="1">
                        <a:latin typeface="Cambria Math"/>
                      </a:rPr>
                      <m:t>  = </m:t>
                    </m:r>
                    <m:nary>
                      <m:naryPr>
                        <m:chr m:val="∑"/>
                        <m:subHide m:val="on"/>
                        <m:supHide m:val="on"/>
                        <m:ctrlPr>
                          <a:rPr lang="cs-CZ" sz="2400" i="1">
                            <a:latin typeface="Cambria Math"/>
                          </a:rPr>
                        </m:ctrlPr>
                      </m:naryPr>
                      <m:sub/>
                      <m:sup/>
                      <m:e>
                        <m:f>
                          <m:fPr>
                            <m:ctrlPr>
                              <a:rPr lang="cs-CZ" sz="2400" i="1">
                                <a:latin typeface="Cambria Math"/>
                              </a:rPr>
                            </m:ctrlPr>
                          </m:fPr>
                          <m:num>
                            <m:r>
                              <a:rPr lang="cs-CZ" sz="2400" i="1">
                                <a:latin typeface="Cambria Math"/>
                              </a:rPr>
                              <m:t>1 </m:t>
                            </m:r>
                          </m:num>
                          <m:den>
                            <m:r>
                              <a:rPr lang="cs-CZ" sz="2400" i="1">
                                <a:latin typeface="Cambria Math"/>
                              </a:rPr>
                              <m:t>2</m:t>
                            </m:r>
                          </m:den>
                        </m:f>
                        <m:sSub>
                          <m:sSubPr>
                            <m:ctrlPr>
                              <a:rPr lang="cs-CZ" sz="2400" i="1">
                                <a:latin typeface="Cambria Math"/>
                              </a:rPr>
                            </m:ctrlPr>
                          </m:sSubPr>
                          <m:e>
                            <m:r>
                              <a:rPr lang="cs-CZ" sz="2400" i="1">
                                <a:latin typeface="Cambria Math"/>
                              </a:rPr>
                              <m:t>𝑚</m:t>
                            </m:r>
                          </m:e>
                          <m:sub>
                            <m:r>
                              <a:rPr lang="cs-CZ" sz="2400" i="1">
                                <a:latin typeface="Cambria Math"/>
                              </a:rPr>
                              <m:t>𝑖</m:t>
                            </m:r>
                          </m:sub>
                        </m:sSub>
                        <m:sSubSup>
                          <m:sSubSupPr>
                            <m:ctrlPr>
                              <a:rPr lang="cs-CZ" sz="2400" i="1">
                                <a:latin typeface="Cambria Math"/>
                              </a:rPr>
                            </m:ctrlPr>
                          </m:sSubSupPr>
                          <m:e>
                            <m:sSub>
                              <m:sSubPr>
                                <m:ctrlPr>
                                  <a:rPr lang="cs-CZ" sz="2400" i="1">
                                    <a:latin typeface="Cambria Math"/>
                                  </a:rPr>
                                </m:ctrlPr>
                              </m:sSubPr>
                              <m:e>
                                <m:r>
                                  <a:rPr lang="cs-CZ" sz="2400" i="1">
                                    <a:latin typeface="Cambria Math"/>
                                  </a:rPr>
                                  <m:t>𝑣</m:t>
                                </m:r>
                              </m:e>
                              <m:sub>
                                <m:r>
                                  <a:rPr lang="cs-CZ" sz="2400" i="1">
                                    <a:latin typeface="Cambria Math"/>
                                  </a:rPr>
                                  <m:t>𝑖</m:t>
                                </m:r>
                              </m:sub>
                            </m:sSub>
                          </m:e>
                          <m:sub/>
                          <m:sup>
                            <m:r>
                              <a:rPr lang="cs-CZ" sz="2400" i="1">
                                <a:latin typeface="Cambria Math"/>
                              </a:rPr>
                              <m:t>2</m:t>
                            </m:r>
                          </m:sup>
                        </m:sSubSup>
                      </m:e>
                    </m:nary>
                    <m:r>
                      <a:rPr lang="cs-CZ" sz="2400">
                        <a:latin typeface="Cambria Math"/>
                      </a:rPr>
                      <m:t>=</m:t>
                    </m:r>
                    <m:nary>
                      <m:naryPr>
                        <m:chr m:val="∑"/>
                        <m:subHide m:val="on"/>
                        <m:supHide m:val="on"/>
                        <m:ctrlPr>
                          <a:rPr lang="cs-CZ" sz="2400" i="1">
                            <a:latin typeface="Cambria Math"/>
                          </a:rPr>
                        </m:ctrlPr>
                      </m:naryPr>
                      <m:sub/>
                      <m:sup/>
                      <m:e>
                        <m:sSub>
                          <m:sSubPr>
                            <m:ctrlPr>
                              <a:rPr lang="cs-CZ" sz="2400" i="1">
                                <a:latin typeface="Cambria Math"/>
                              </a:rPr>
                            </m:ctrlPr>
                          </m:sSubPr>
                          <m:e>
                            <m:r>
                              <a:rPr lang="cs-CZ" sz="2400" i="1">
                                <a:latin typeface="Cambria Math"/>
                              </a:rPr>
                              <m:t>𝑚</m:t>
                            </m:r>
                          </m:e>
                          <m:sub>
                            <m:r>
                              <a:rPr lang="cs-CZ" sz="2400" i="1">
                                <a:latin typeface="Cambria Math"/>
                              </a:rPr>
                              <m:t>𝑖</m:t>
                            </m:r>
                          </m:sub>
                        </m:sSub>
                      </m:e>
                    </m:nary>
                    <m:sSup>
                      <m:sSupPr>
                        <m:ctrlPr>
                          <a:rPr lang="cs-CZ" sz="2400" i="1">
                            <a:latin typeface="Cambria Math"/>
                          </a:rPr>
                        </m:ctrlPr>
                      </m:sSupPr>
                      <m:e>
                        <m:d>
                          <m:dPr>
                            <m:ctrlPr>
                              <a:rPr lang="cs-CZ" sz="2400" i="1">
                                <a:latin typeface="Cambria Math"/>
                              </a:rPr>
                            </m:ctrlPr>
                          </m:dPr>
                          <m:e>
                            <m:sSub>
                              <m:sSubPr>
                                <m:ctrlPr>
                                  <a:rPr lang="cs-CZ" sz="2400" i="1">
                                    <a:latin typeface="Cambria Math"/>
                                  </a:rPr>
                                </m:ctrlPr>
                              </m:sSubPr>
                              <m:e>
                                <m:acc>
                                  <m:accPr>
                                    <m:chr m:val="⃗"/>
                                    <m:ctrlPr>
                                      <a:rPr lang="cs-CZ" sz="2400" i="1">
                                        <a:latin typeface="Cambria Math"/>
                                      </a:rPr>
                                    </m:ctrlPr>
                                  </m:accPr>
                                  <m:e>
                                    <m:r>
                                      <a:rPr lang="cs-CZ" sz="2400" i="1">
                                        <a:latin typeface="Cambria Math"/>
                                      </a:rPr>
                                      <m:t>𝑣</m:t>
                                    </m:r>
                                  </m:e>
                                </m:acc>
                                <m:r>
                                  <a:rPr lang="cs-CZ" sz="2400" i="1">
                                    <a:latin typeface="Cambria Math"/>
                                  </a:rPr>
                                  <m:t>´</m:t>
                                </m:r>
                              </m:e>
                              <m:sub>
                                <m:r>
                                  <a:rPr lang="cs-CZ" sz="2400" i="1">
                                    <a:latin typeface="Cambria Math"/>
                                  </a:rPr>
                                  <m:t>𝑖</m:t>
                                </m:r>
                              </m:sub>
                            </m:sSub>
                            <m:r>
                              <a:rPr lang="cs-CZ" sz="2400" i="1">
                                <a:latin typeface="Cambria Math"/>
                              </a:rPr>
                              <m:t>+</m:t>
                            </m:r>
                            <m:acc>
                              <m:accPr>
                                <m:chr m:val="⃗"/>
                                <m:ctrlPr>
                                  <a:rPr lang="cs-CZ" sz="2400" i="1">
                                    <a:latin typeface="Cambria Math"/>
                                  </a:rPr>
                                </m:ctrlPr>
                              </m:accPr>
                              <m:e>
                                <m:r>
                                  <a:rPr lang="cs-CZ" sz="2400" i="1">
                                    <a:latin typeface="Cambria Math"/>
                                  </a:rPr>
                                  <m:t>𝑣</m:t>
                                </m:r>
                              </m:e>
                            </m:acc>
                          </m:e>
                        </m:d>
                      </m:e>
                      <m:sup>
                        <m:r>
                          <a:rPr lang="cs-CZ" sz="2400" i="1">
                            <a:latin typeface="Cambria Math"/>
                          </a:rPr>
                          <m:t>2</m:t>
                        </m:r>
                      </m:sup>
                    </m:sSup>
                    <m:r>
                      <a:rPr lang="cs-CZ" sz="2400" i="1">
                        <a:latin typeface="Cambria Math"/>
                      </a:rPr>
                      <m:t>=  </m:t>
                    </m:r>
                  </m:oMath>
                </a14:m>
                <a:endParaRPr lang="cs-CZ" sz="2400" i="1" dirty="0" smtClean="0">
                  <a:latin typeface="Cambria Math"/>
                </a:endParaRPr>
              </a:p>
              <a:p>
                <a:pPr marL="0" indent="0">
                  <a:buNone/>
                </a:pPr>
                <a:r>
                  <a:rPr lang="cs-CZ" sz="2400" dirty="0" smtClean="0"/>
                  <a:t> </a:t>
                </a:r>
                <a14:m>
                  <m:oMath xmlns:m="http://schemas.openxmlformats.org/officeDocument/2006/math">
                    <m:r>
                      <a:rPr lang="cs-CZ" sz="2400" b="0" i="0" smtClean="0">
                        <a:latin typeface="Cambria Math"/>
                      </a:rPr>
                      <m:t>    </m:t>
                    </m:r>
                    <m:r>
                      <a:rPr lang="cs-CZ" sz="2400" i="1">
                        <a:latin typeface="Cambria Math"/>
                      </a:rPr>
                      <m:t>= </m:t>
                    </m:r>
                    <m:f>
                      <m:fPr>
                        <m:ctrlPr>
                          <a:rPr lang="cs-CZ" sz="2400" i="1" dirty="0">
                            <a:latin typeface="Cambria Math"/>
                          </a:rPr>
                        </m:ctrlPr>
                      </m:fPr>
                      <m:num>
                        <m:r>
                          <a:rPr lang="cs-CZ" sz="2400" i="1" dirty="0">
                            <a:latin typeface="Cambria Math"/>
                          </a:rPr>
                          <m:t>1</m:t>
                        </m:r>
                      </m:num>
                      <m:den>
                        <m:r>
                          <a:rPr lang="cs-CZ" sz="2400" i="1" dirty="0">
                            <a:latin typeface="Cambria Math"/>
                          </a:rPr>
                          <m:t>2</m:t>
                        </m:r>
                      </m:den>
                    </m:f>
                    <m:nary>
                      <m:naryPr>
                        <m:chr m:val="∑"/>
                        <m:subHide m:val="on"/>
                        <m:supHide m:val="on"/>
                        <m:ctrlPr>
                          <a:rPr lang="cs-CZ" sz="2400" i="1">
                            <a:latin typeface="Cambria Math"/>
                          </a:rPr>
                        </m:ctrlPr>
                      </m:naryPr>
                      <m:sub/>
                      <m:sup/>
                      <m:e>
                        <m:sSub>
                          <m:sSubPr>
                            <m:ctrlPr>
                              <a:rPr lang="cs-CZ" sz="2400" i="1">
                                <a:latin typeface="Cambria Math"/>
                              </a:rPr>
                            </m:ctrlPr>
                          </m:sSubPr>
                          <m:e>
                            <m:r>
                              <a:rPr lang="cs-CZ" sz="2400" i="1">
                                <a:latin typeface="Cambria Math"/>
                              </a:rPr>
                              <m:t>𝑚</m:t>
                            </m:r>
                          </m:e>
                          <m:sub>
                            <m:r>
                              <a:rPr lang="cs-CZ" sz="2400" i="1">
                                <a:latin typeface="Cambria Math"/>
                              </a:rPr>
                              <m:t>𝑖</m:t>
                            </m:r>
                          </m:sub>
                        </m:sSub>
                      </m:e>
                    </m:nary>
                    <m:sSup>
                      <m:sSupPr>
                        <m:ctrlPr>
                          <a:rPr lang="cs-CZ" sz="2400" i="1">
                            <a:latin typeface="Cambria Math"/>
                          </a:rPr>
                        </m:ctrlPr>
                      </m:sSupPr>
                      <m:e>
                        <m:d>
                          <m:dPr>
                            <m:ctrlPr>
                              <a:rPr lang="cs-CZ" sz="2400" i="1">
                                <a:latin typeface="Cambria Math"/>
                              </a:rPr>
                            </m:ctrlPr>
                          </m:dPr>
                          <m:e>
                            <m:sSub>
                              <m:sSubPr>
                                <m:ctrlPr>
                                  <a:rPr lang="cs-CZ" sz="2400" i="1">
                                    <a:latin typeface="Cambria Math"/>
                                  </a:rPr>
                                </m:ctrlPr>
                              </m:sSubPr>
                              <m:e>
                                <m:acc>
                                  <m:accPr>
                                    <m:chr m:val="⃗"/>
                                    <m:ctrlPr>
                                      <a:rPr lang="cs-CZ" sz="2400" i="1">
                                        <a:latin typeface="Cambria Math"/>
                                      </a:rPr>
                                    </m:ctrlPr>
                                  </m:accPr>
                                  <m:e>
                                    <m:r>
                                      <a:rPr lang="cs-CZ" sz="2400" i="1">
                                        <a:latin typeface="Cambria Math"/>
                                      </a:rPr>
                                      <m:t>𝑣</m:t>
                                    </m:r>
                                  </m:e>
                                </m:acc>
                                <m:r>
                                  <a:rPr lang="cs-CZ" sz="2400" i="1">
                                    <a:latin typeface="Cambria Math"/>
                                  </a:rPr>
                                  <m:t>´</m:t>
                                </m:r>
                              </m:e>
                              <m:sub>
                                <m:r>
                                  <a:rPr lang="cs-CZ" sz="2400" i="1">
                                    <a:latin typeface="Cambria Math"/>
                                  </a:rPr>
                                  <m:t>𝑖</m:t>
                                </m:r>
                              </m:sub>
                            </m:sSub>
                          </m:e>
                        </m:d>
                      </m:e>
                      <m:sup>
                        <m:r>
                          <a:rPr lang="cs-CZ" sz="2400" i="1">
                            <a:latin typeface="Cambria Math"/>
                          </a:rPr>
                          <m:t>2</m:t>
                        </m:r>
                      </m:sup>
                    </m:sSup>
                    <m:r>
                      <a:rPr lang="cs-CZ" sz="2400">
                        <a:latin typeface="Cambria Math"/>
                      </a:rPr>
                      <m:t>+</m:t>
                    </m:r>
                    <m:d>
                      <m:dPr>
                        <m:ctrlPr>
                          <a:rPr lang="cs-CZ" sz="2400" i="1">
                            <a:latin typeface="Cambria Math"/>
                          </a:rPr>
                        </m:ctrlPr>
                      </m:dPr>
                      <m:e>
                        <m:nary>
                          <m:naryPr>
                            <m:chr m:val="∑"/>
                            <m:subHide m:val="on"/>
                            <m:supHide m:val="on"/>
                            <m:ctrlPr>
                              <a:rPr lang="cs-CZ" sz="2400" i="1">
                                <a:latin typeface="Cambria Math"/>
                              </a:rPr>
                            </m:ctrlPr>
                          </m:naryPr>
                          <m:sub/>
                          <m:sup/>
                          <m:e>
                            <m:sSub>
                              <m:sSubPr>
                                <m:ctrlPr>
                                  <a:rPr lang="cs-CZ" sz="2400" i="1">
                                    <a:latin typeface="Cambria Math"/>
                                  </a:rPr>
                                </m:ctrlPr>
                              </m:sSubPr>
                              <m:e>
                                <m:r>
                                  <a:rPr lang="cs-CZ" sz="2400" i="1">
                                    <a:latin typeface="Cambria Math"/>
                                  </a:rPr>
                                  <m:t>𝑚</m:t>
                                </m:r>
                              </m:e>
                              <m:sub>
                                <m:r>
                                  <a:rPr lang="cs-CZ" sz="2400" i="1">
                                    <a:latin typeface="Cambria Math"/>
                                  </a:rPr>
                                  <m:t>𝑖</m:t>
                                </m:r>
                              </m:sub>
                            </m:sSub>
                          </m:e>
                        </m:nary>
                        <m:sSub>
                          <m:sSubPr>
                            <m:ctrlPr>
                              <a:rPr lang="cs-CZ" sz="2400" i="1">
                                <a:latin typeface="Cambria Math"/>
                              </a:rPr>
                            </m:ctrlPr>
                          </m:sSubPr>
                          <m:e>
                            <m:acc>
                              <m:accPr>
                                <m:chr m:val="⃗"/>
                                <m:ctrlPr>
                                  <a:rPr lang="cs-CZ" sz="2400" i="1">
                                    <a:latin typeface="Cambria Math"/>
                                  </a:rPr>
                                </m:ctrlPr>
                              </m:accPr>
                              <m:e>
                                <m:r>
                                  <a:rPr lang="cs-CZ" sz="2400" i="1">
                                    <a:latin typeface="Cambria Math"/>
                                  </a:rPr>
                                  <m:t>𝑣</m:t>
                                </m:r>
                              </m:e>
                            </m:acc>
                            <m:r>
                              <a:rPr lang="cs-CZ" sz="2400" i="1">
                                <a:latin typeface="Cambria Math"/>
                              </a:rPr>
                              <m:t>´</m:t>
                            </m:r>
                          </m:e>
                          <m:sub>
                            <m:r>
                              <a:rPr lang="cs-CZ" sz="2400" i="1">
                                <a:latin typeface="Cambria Math"/>
                              </a:rPr>
                              <m:t>𝑖</m:t>
                            </m:r>
                          </m:sub>
                        </m:sSub>
                      </m:e>
                    </m:d>
                    <m:acc>
                      <m:accPr>
                        <m:chr m:val="⃗"/>
                        <m:ctrlPr>
                          <a:rPr lang="cs-CZ" sz="2400" i="1">
                            <a:latin typeface="Cambria Math"/>
                          </a:rPr>
                        </m:ctrlPr>
                      </m:accPr>
                      <m:e>
                        <m:r>
                          <a:rPr lang="cs-CZ" sz="2400" i="1">
                            <a:latin typeface="Cambria Math"/>
                          </a:rPr>
                          <m:t>𝑣</m:t>
                        </m:r>
                      </m:e>
                    </m:acc>
                    <m:r>
                      <a:rPr lang="cs-CZ" sz="2400" i="1">
                        <a:latin typeface="Cambria Math"/>
                      </a:rPr>
                      <m:t>+ </m:t>
                    </m:r>
                    <m:f>
                      <m:fPr>
                        <m:ctrlPr>
                          <a:rPr lang="cs-CZ" sz="2400" i="1">
                            <a:latin typeface="Cambria Math"/>
                          </a:rPr>
                        </m:ctrlPr>
                      </m:fPr>
                      <m:num>
                        <m:r>
                          <a:rPr lang="cs-CZ" sz="2400" i="1">
                            <a:latin typeface="Cambria Math"/>
                          </a:rPr>
                          <m:t>1 </m:t>
                        </m:r>
                      </m:num>
                      <m:den>
                        <m:r>
                          <a:rPr lang="cs-CZ" sz="2400" i="1">
                            <a:latin typeface="Cambria Math"/>
                          </a:rPr>
                          <m:t>2</m:t>
                        </m:r>
                      </m:den>
                    </m:f>
                    <m:r>
                      <a:rPr lang="cs-CZ" sz="2400" i="1">
                        <a:latin typeface="Cambria Math"/>
                      </a:rPr>
                      <m:t>𝑚</m:t>
                    </m:r>
                    <m:sSubSup>
                      <m:sSubSupPr>
                        <m:ctrlPr>
                          <a:rPr lang="cs-CZ" sz="2400" i="1">
                            <a:latin typeface="Cambria Math"/>
                          </a:rPr>
                        </m:ctrlPr>
                      </m:sSubSupPr>
                      <m:e>
                        <m:r>
                          <a:rPr lang="cs-CZ" sz="2400" i="1">
                            <a:latin typeface="Cambria Math"/>
                          </a:rPr>
                          <m:t>𝑣</m:t>
                        </m:r>
                      </m:e>
                      <m:sub/>
                      <m:sup>
                        <m:r>
                          <a:rPr lang="cs-CZ" sz="2400" i="1">
                            <a:latin typeface="Cambria Math"/>
                          </a:rPr>
                          <m:t>2</m:t>
                        </m:r>
                      </m:sup>
                    </m:sSubSup>
                    <m:r>
                      <a:rPr lang="cs-CZ" sz="2400" b="0" i="0" smtClean="0">
                        <a:latin typeface="Cambria Math"/>
                      </a:rPr>
                      <m:t>=</m:t>
                    </m:r>
                  </m:oMath>
                </a14:m>
                <a:r>
                  <a:rPr lang="cs-CZ" sz="2400" b="0" dirty="0" smtClean="0"/>
                  <a:t>  </a:t>
                </a:r>
                <a14:m>
                  <m:oMath xmlns:m="http://schemas.openxmlformats.org/officeDocument/2006/math">
                    <m:f>
                      <m:fPr>
                        <m:ctrlPr>
                          <a:rPr lang="cs-CZ" sz="2400" i="1">
                            <a:latin typeface="Cambria Math"/>
                          </a:rPr>
                        </m:ctrlPr>
                      </m:fPr>
                      <m:num>
                        <m:r>
                          <a:rPr lang="cs-CZ" sz="2400" i="1">
                            <a:latin typeface="Cambria Math"/>
                          </a:rPr>
                          <m:t>1 </m:t>
                        </m:r>
                      </m:num>
                      <m:den>
                        <m:r>
                          <a:rPr lang="cs-CZ" sz="2400" i="1">
                            <a:latin typeface="Cambria Math"/>
                          </a:rPr>
                          <m:t>2</m:t>
                        </m:r>
                      </m:den>
                    </m:f>
                    <m:r>
                      <a:rPr lang="cs-CZ" sz="2400" i="1" dirty="0">
                        <a:latin typeface="Cambria Math"/>
                      </a:rPr>
                      <m:t>𝑚</m:t>
                    </m:r>
                    <m:sSup>
                      <m:sSupPr>
                        <m:ctrlPr>
                          <a:rPr lang="cs-CZ" sz="2400" i="1" dirty="0">
                            <a:latin typeface="Cambria Math"/>
                          </a:rPr>
                        </m:ctrlPr>
                      </m:sSupPr>
                      <m:e>
                        <m:r>
                          <a:rPr lang="cs-CZ" sz="2400" i="1" dirty="0">
                            <a:latin typeface="Cambria Math"/>
                          </a:rPr>
                          <m:t>𝑣</m:t>
                        </m:r>
                      </m:e>
                      <m:sup>
                        <m:r>
                          <a:rPr lang="cs-CZ" sz="2400" i="1" dirty="0">
                            <a:latin typeface="Cambria Math"/>
                          </a:rPr>
                          <m:t>2</m:t>
                        </m:r>
                      </m:sup>
                    </m:sSup>
                    <m:r>
                      <a:rPr lang="cs-CZ" sz="2400" dirty="0">
                        <a:latin typeface="Cambria Math"/>
                      </a:rPr>
                      <m:t>+ </m:t>
                    </m:r>
                    <m:f>
                      <m:fPr>
                        <m:ctrlPr>
                          <a:rPr lang="cs-CZ" sz="2400" i="1">
                            <a:latin typeface="Cambria Math"/>
                          </a:rPr>
                        </m:ctrlPr>
                      </m:fPr>
                      <m:num>
                        <m:r>
                          <a:rPr lang="cs-CZ" sz="2400" i="1">
                            <a:latin typeface="Cambria Math"/>
                          </a:rPr>
                          <m:t>1 </m:t>
                        </m:r>
                      </m:num>
                      <m:den>
                        <m:r>
                          <a:rPr lang="cs-CZ" sz="2400" i="1">
                            <a:latin typeface="Cambria Math"/>
                          </a:rPr>
                          <m:t>2</m:t>
                        </m:r>
                      </m:den>
                    </m:f>
                    <m:sSub>
                      <m:sSubPr>
                        <m:ctrlPr>
                          <a:rPr lang="cs-CZ" sz="2400" i="1">
                            <a:latin typeface="Cambria Math"/>
                          </a:rPr>
                        </m:ctrlPr>
                      </m:sSubPr>
                      <m:e>
                        <m:r>
                          <a:rPr lang="cs-CZ" sz="2400" i="1">
                            <a:latin typeface="Cambria Math"/>
                          </a:rPr>
                          <m:t>𝐽</m:t>
                        </m:r>
                      </m:e>
                      <m:sub>
                        <m:r>
                          <a:rPr lang="cs-CZ" sz="2400" i="1">
                            <a:latin typeface="Cambria Math"/>
                          </a:rPr>
                          <m:t>0</m:t>
                        </m:r>
                      </m:sub>
                    </m:sSub>
                    <m:sSup>
                      <m:sSupPr>
                        <m:ctrlPr>
                          <a:rPr lang="cs-CZ" sz="2400" i="1" dirty="0">
                            <a:latin typeface="Cambria Math"/>
                          </a:rPr>
                        </m:ctrlPr>
                      </m:sSupPr>
                      <m:e>
                        <m:r>
                          <a:rPr lang="cs-CZ" sz="2400" i="1" dirty="0">
                            <a:latin typeface="Cambria Math"/>
                            <a:ea typeface="Cambria Math"/>
                          </a:rPr>
                          <m:t>𝜔</m:t>
                        </m:r>
                      </m:e>
                      <m:sup>
                        <m:r>
                          <a:rPr lang="cs-CZ" sz="2400" i="1" dirty="0">
                            <a:latin typeface="Cambria Math"/>
                          </a:rPr>
                          <m:t>2</m:t>
                        </m:r>
                      </m:sup>
                    </m:sSup>
                  </m:oMath>
                </a14:m>
                <a:endParaRPr lang="cs-CZ" sz="2400" b="0" dirty="0" smtClean="0"/>
              </a:p>
              <a:p>
                <a:pPr marL="0" indent="0">
                  <a:buNone/>
                </a:pPr>
                <a:r>
                  <a:rPr lang="cs-CZ" sz="2400" dirty="0" smtClean="0">
                    <a:solidFill>
                      <a:srgbClr val="0000FF"/>
                    </a:solidFill>
                    <a:latin typeface="Comic Sans MS" pitchFamily="66" charset="0"/>
                  </a:rPr>
                  <a:t>    </a:t>
                </a:r>
              </a:p>
              <a:p>
                <a:pPr marL="0" indent="0">
                  <a:buNone/>
                </a:pPr>
                <a:r>
                  <a:rPr lang="cs-CZ" sz="2400" dirty="0">
                    <a:solidFill>
                      <a:srgbClr val="0000FF"/>
                    </a:solidFill>
                    <a:latin typeface="Comic Sans MS" pitchFamily="66" charset="0"/>
                  </a:rPr>
                  <a:t> </a:t>
                </a:r>
                <a:r>
                  <a:rPr lang="cs-CZ" sz="2400" dirty="0" smtClean="0">
                    <a:solidFill>
                      <a:srgbClr val="0000FF"/>
                    </a:solidFill>
                    <a:latin typeface="Comic Sans MS" pitchFamily="66" charset="0"/>
                  </a:rPr>
                  <a:t>   </a:t>
                </a:r>
                <a:r>
                  <a:rPr lang="cs-CZ" sz="2400" dirty="0" smtClean="0">
                    <a:latin typeface="Comic Sans MS" pitchFamily="66" charset="0"/>
                  </a:rPr>
                  <a:t>vzhledem k tomu, že    </a:t>
                </a:r>
                <a14:m>
                  <m:oMath xmlns:m="http://schemas.openxmlformats.org/officeDocument/2006/math">
                    <m:d>
                      <m:dPr>
                        <m:ctrlPr>
                          <a:rPr lang="cs-CZ" sz="2400" i="1">
                            <a:latin typeface="Cambria Math"/>
                          </a:rPr>
                        </m:ctrlPr>
                      </m:dPr>
                      <m:e>
                        <m:nary>
                          <m:naryPr>
                            <m:chr m:val="∑"/>
                            <m:subHide m:val="on"/>
                            <m:supHide m:val="on"/>
                            <m:ctrlPr>
                              <a:rPr lang="cs-CZ" sz="2400" i="1">
                                <a:latin typeface="Cambria Math"/>
                              </a:rPr>
                            </m:ctrlPr>
                          </m:naryPr>
                          <m:sub/>
                          <m:sup/>
                          <m:e>
                            <m:sSub>
                              <m:sSubPr>
                                <m:ctrlPr>
                                  <a:rPr lang="cs-CZ" sz="2400" i="1">
                                    <a:latin typeface="Cambria Math"/>
                                  </a:rPr>
                                </m:ctrlPr>
                              </m:sSubPr>
                              <m:e>
                                <m:r>
                                  <a:rPr lang="cs-CZ" sz="2400" i="1">
                                    <a:latin typeface="Cambria Math"/>
                                  </a:rPr>
                                  <m:t>𝑚</m:t>
                                </m:r>
                              </m:e>
                              <m:sub>
                                <m:r>
                                  <a:rPr lang="cs-CZ" sz="2400" i="1">
                                    <a:latin typeface="Cambria Math"/>
                                  </a:rPr>
                                  <m:t>𝑖</m:t>
                                </m:r>
                              </m:sub>
                            </m:sSub>
                          </m:e>
                        </m:nary>
                        <m:sSub>
                          <m:sSubPr>
                            <m:ctrlPr>
                              <a:rPr lang="cs-CZ" sz="2400" i="1">
                                <a:latin typeface="Cambria Math"/>
                              </a:rPr>
                            </m:ctrlPr>
                          </m:sSubPr>
                          <m:e>
                            <m:acc>
                              <m:accPr>
                                <m:chr m:val="⃗"/>
                                <m:ctrlPr>
                                  <a:rPr lang="cs-CZ" sz="2400" i="1">
                                    <a:latin typeface="Cambria Math"/>
                                  </a:rPr>
                                </m:ctrlPr>
                              </m:accPr>
                              <m:e>
                                <m:r>
                                  <a:rPr lang="cs-CZ" sz="2400" i="1">
                                    <a:latin typeface="Cambria Math"/>
                                  </a:rPr>
                                  <m:t>𝑣</m:t>
                                </m:r>
                              </m:e>
                            </m:acc>
                            <m:r>
                              <a:rPr lang="cs-CZ" sz="2400" i="1">
                                <a:latin typeface="Cambria Math"/>
                              </a:rPr>
                              <m:t>´</m:t>
                            </m:r>
                          </m:e>
                          <m:sub>
                            <m:r>
                              <a:rPr lang="cs-CZ" sz="2400" i="1">
                                <a:latin typeface="Cambria Math"/>
                              </a:rPr>
                              <m:t>𝑖</m:t>
                            </m:r>
                          </m:sub>
                        </m:sSub>
                      </m:e>
                    </m:d>
                    <m:r>
                      <a:rPr lang="cs-CZ" sz="2400" b="0" i="1" smtClean="0">
                        <a:latin typeface="Cambria Math"/>
                      </a:rPr>
                      <m:t>= </m:t>
                    </m:r>
                    <m:acc>
                      <m:accPr>
                        <m:chr m:val="⃗"/>
                        <m:ctrlPr>
                          <a:rPr lang="cs-CZ" sz="2400" b="0" i="1" smtClean="0">
                            <a:latin typeface="Cambria Math"/>
                          </a:rPr>
                        </m:ctrlPr>
                      </m:accPr>
                      <m:e>
                        <m:r>
                          <a:rPr lang="cs-CZ" sz="2400" b="0" i="1" smtClean="0">
                            <a:latin typeface="Cambria Math"/>
                          </a:rPr>
                          <m:t>0</m:t>
                        </m:r>
                      </m:e>
                    </m:acc>
                  </m:oMath>
                </a14:m>
                <a:r>
                  <a:rPr lang="cs-CZ" sz="2400" dirty="0" smtClean="0">
                    <a:latin typeface="Comic Sans MS" pitchFamily="66" charset="0"/>
                  </a:rPr>
                  <a:t> .</a:t>
                </a:r>
                <a:endParaRPr lang="cs-CZ" sz="2400" dirty="0">
                  <a:latin typeface="Comic Sans MS" pitchFamily="66" charset="0"/>
                </a:endParaRPr>
              </a:p>
              <a:p>
                <a:pPr marL="0" indent="0">
                  <a:buNone/>
                </a:pPr>
                <a:endParaRPr lang="cs-CZ" sz="2400" dirty="0" smtClean="0">
                  <a:solidFill>
                    <a:srgbClr val="0000FF"/>
                  </a:solidFill>
                  <a:latin typeface="Comic Sans MS" pitchFamily="66" charset="0"/>
                </a:endParaRPr>
              </a:p>
              <a:p>
                <a:pPr marL="0" indent="0">
                  <a:buNone/>
                </a:pPr>
                <a:endParaRPr lang="cs-CZ" sz="2400" dirty="0" smtClean="0">
                  <a:solidFill>
                    <a:srgbClr val="0000FF"/>
                  </a:solidFill>
                  <a:latin typeface="Comic Sans MS" pitchFamily="66" charset="0"/>
                </a:endParaRPr>
              </a:p>
              <a:p>
                <a:pPr marL="0" indent="0">
                  <a:buNone/>
                </a:pPr>
                <a:endParaRPr lang="cs-CZ" sz="2400" dirty="0">
                  <a:latin typeface="Comic Sans MS" pitchFamily="66" charset="0"/>
                </a:endParaRPr>
              </a:p>
              <a:p>
                <a:pPr marL="0" indent="0">
                  <a:buNone/>
                </a:pPr>
                <a:endParaRPr lang="cs-CZ" sz="2400" dirty="0" smtClean="0">
                  <a:latin typeface="Comic Sans MS" pitchFamily="66" charset="0"/>
                </a:endParaRPr>
              </a:p>
              <a:p>
                <a:pPr marL="0" indent="0">
                  <a:buNone/>
                </a:pPr>
                <a:endParaRPr lang="cs-CZ" sz="2400" dirty="0" smtClean="0">
                  <a:latin typeface="Comic Sans MS" pitchFamily="66" charset="0"/>
                </a:endParaRPr>
              </a:p>
              <a:p>
                <a:endParaRPr lang="cs-CZ" dirty="0" smtClean="0"/>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251520" y="1556792"/>
                <a:ext cx="8568952" cy="4752528"/>
              </a:xfrm>
              <a:blipFill rotWithShape="1">
                <a:blip r:embed="rId2"/>
                <a:stretch>
                  <a:fillRect l="-925" t="-1026" b="-2949"/>
                </a:stretch>
              </a:blipFill>
            </p:spPr>
            <p:txBody>
              <a:bodyPr/>
              <a:lstStyle/>
              <a:p>
                <a:r>
                  <a:rPr lang="cs-CZ">
                    <a:noFill/>
                  </a:rPr>
                  <a:t> </a:t>
                </a:r>
              </a:p>
            </p:txBody>
          </p:sp>
        </mc:Fallback>
      </mc:AlternateContent>
      <p:sp>
        <p:nvSpPr>
          <p:cNvPr id="4" name="Oval 5"/>
          <p:cNvSpPr>
            <a:spLocks noChangeArrowheads="1"/>
          </p:cNvSpPr>
          <p:nvPr/>
        </p:nvSpPr>
        <p:spPr bwMode="auto">
          <a:xfrm rot="20067858">
            <a:off x="5948363" y="2911475"/>
            <a:ext cx="1266825" cy="1941513"/>
          </a:xfrm>
          <a:prstGeom prst="ellipse">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p>
        </p:txBody>
      </p:sp>
      <p:sp>
        <p:nvSpPr>
          <p:cNvPr id="5" name="Oval 23"/>
          <p:cNvSpPr>
            <a:spLocks noChangeArrowheads="1"/>
          </p:cNvSpPr>
          <p:nvPr/>
        </p:nvSpPr>
        <p:spPr bwMode="auto">
          <a:xfrm>
            <a:off x="6720114" y="4307567"/>
            <a:ext cx="369887" cy="358775"/>
          </a:xfrm>
          <a:prstGeom prst="ellipse">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 name="Oval 7"/>
          <p:cNvSpPr>
            <a:spLocks noChangeArrowheads="1"/>
          </p:cNvSpPr>
          <p:nvPr/>
        </p:nvSpPr>
        <p:spPr bwMode="auto">
          <a:xfrm rot="20043217">
            <a:off x="6235700" y="2930525"/>
            <a:ext cx="719138" cy="191611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cxnSp>
        <p:nvCxnSpPr>
          <p:cNvPr id="8" name="Přímá spojnice 7"/>
          <p:cNvCxnSpPr/>
          <p:nvPr/>
        </p:nvCxnSpPr>
        <p:spPr>
          <a:xfrm flipV="1">
            <a:off x="5396844" y="4307568"/>
            <a:ext cx="1165346" cy="489584"/>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 name="Arc 13"/>
          <p:cNvSpPr>
            <a:spLocks/>
          </p:cNvSpPr>
          <p:nvPr/>
        </p:nvSpPr>
        <p:spPr bwMode="auto">
          <a:xfrm rot="11663244">
            <a:off x="7797033" y="3288097"/>
            <a:ext cx="622300" cy="703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9" name="Line 8"/>
          <p:cNvSpPr>
            <a:spLocks noChangeShapeType="1"/>
          </p:cNvSpPr>
          <p:nvPr/>
        </p:nvSpPr>
        <p:spPr bwMode="auto">
          <a:xfrm flipV="1">
            <a:off x="6754587" y="3231035"/>
            <a:ext cx="2111572" cy="973175"/>
          </a:xfrm>
          <a:prstGeom prst="line">
            <a:avLst/>
          </a:prstGeom>
          <a:noFill/>
          <a:ln w="41275">
            <a:solidFill>
              <a:srgbClr val="FF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mc:AlternateContent xmlns:mc="http://schemas.openxmlformats.org/markup-compatibility/2006" xmlns:a14="http://schemas.microsoft.com/office/drawing/2010/main">
        <mc:Choice Requires="a14">
          <p:sp>
            <p:nvSpPr>
              <p:cNvPr id="21" name="Text Box 12"/>
              <p:cNvSpPr txBox="1">
                <a:spLocks noChangeArrowheads="1"/>
              </p:cNvSpPr>
              <p:nvPr/>
            </p:nvSpPr>
            <p:spPr bwMode="auto">
              <a:xfrm>
                <a:off x="8106863" y="2902458"/>
                <a:ext cx="505588" cy="4616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2400" i="1" smtClean="0">
                              <a:latin typeface="Cambria Math"/>
                              <a:cs typeface="Tahoma" pitchFamily="34" charset="0"/>
                            </a:rPr>
                          </m:ctrlPr>
                        </m:accPr>
                        <m:e>
                          <m:r>
                            <a:rPr lang="cs-CZ" sz="2400" i="1" smtClean="0">
                              <a:latin typeface="Cambria Math"/>
                              <a:ea typeface="Cambria Math"/>
                              <a:cs typeface="Tahoma" pitchFamily="34" charset="0"/>
                            </a:rPr>
                            <m:t>𝜔</m:t>
                          </m:r>
                        </m:e>
                      </m:acc>
                    </m:oMath>
                  </m:oMathPara>
                </a14:m>
                <a:endParaRPr lang="cs-CZ" sz="2400" dirty="0">
                  <a:latin typeface="Comic Sans MS" pitchFamily="66" charset="0"/>
                  <a:cs typeface="Tahoma" pitchFamily="34" charset="0"/>
                </a:endParaRPr>
              </a:p>
            </p:txBody>
          </p:sp>
        </mc:Choice>
        <mc:Fallback xmlns="">
          <p:sp>
            <p:nvSpPr>
              <p:cNvPr id="21" name="Text Box 12"/>
              <p:cNvSpPr txBox="1">
                <a:spLocks noRot="1" noChangeAspect="1" noMove="1" noResize="1" noEditPoints="1" noAdjustHandles="1" noChangeArrowheads="1" noChangeShapeType="1" noTextEdit="1"/>
              </p:cNvSpPr>
              <p:nvPr/>
            </p:nvSpPr>
            <p:spPr bwMode="auto">
              <a:xfrm>
                <a:off x="8106863" y="2902458"/>
                <a:ext cx="505588" cy="461665"/>
              </a:xfrm>
              <a:prstGeom prst="rect">
                <a:avLst/>
              </a:prstGeom>
              <a:blipFill rotWithShape="1">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cxnSp>
        <p:nvCxnSpPr>
          <p:cNvPr id="26" name="Přímá spojnice 25"/>
          <p:cNvCxnSpPr/>
          <p:nvPr/>
        </p:nvCxnSpPr>
        <p:spPr>
          <a:xfrm flipV="1">
            <a:off x="5608410" y="2000422"/>
            <a:ext cx="0" cy="1639306"/>
          </a:xfrm>
          <a:prstGeom prst="line">
            <a:avLst/>
          </a:prstGeom>
          <a:ln w="28575">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flipH="1">
            <a:off x="5979517" y="4204210"/>
            <a:ext cx="740597" cy="703182"/>
          </a:xfrm>
          <a:prstGeom prst="line">
            <a:avLst/>
          </a:prstGeom>
          <a:ln w="25400">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a:off x="6720114" y="4204210"/>
            <a:ext cx="1090259" cy="0"/>
          </a:xfrm>
          <a:prstGeom prst="straightConnector1">
            <a:avLst/>
          </a:prstGeom>
          <a:ln w="25400">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32" name="TextovéPole 31"/>
          <p:cNvSpPr txBox="1"/>
          <p:nvPr/>
        </p:nvSpPr>
        <p:spPr>
          <a:xfrm>
            <a:off x="5201919" y="3194507"/>
            <a:ext cx="389850" cy="400110"/>
          </a:xfrm>
          <a:prstGeom prst="rect">
            <a:avLst/>
          </a:prstGeom>
          <a:noFill/>
        </p:spPr>
        <p:txBody>
          <a:bodyPr wrap="none" rtlCol="0">
            <a:spAutoFit/>
          </a:bodyPr>
          <a:lstStyle/>
          <a:p>
            <a:r>
              <a:rPr lang="cs-CZ" sz="2000" dirty="0">
                <a:latin typeface="Comic Sans MS" pitchFamily="66" charset="0"/>
              </a:rPr>
              <a:t>O</a:t>
            </a:r>
          </a:p>
        </p:txBody>
      </p:sp>
      <p:cxnSp>
        <p:nvCxnSpPr>
          <p:cNvPr id="33" name="Přímá spojnice 32"/>
          <p:cNvCxnSpPr/>
          <p:nvPr/>
        </p:nvCxnSpPr>
        <p:spPr>
          <a:xfrm flipH="1">
            <a:off x="5004048" y="3609991"/>
            <a:ext cx="615481" cy="594219"/>
          </a:xfrm>
          <a:prstGeom prst="line">
            <a:avLst/>
          </a:prstGeom>
          <a:ln w="25400">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34" name="Přímá spojnice 33"/>
          <p:cNvCxnSpPr/>
          <p:nvPr/>
        </p:nvCxnSpPr>
        <p:spPr>
          <a:xfrm flipV="1">
            <a:off x="6720114" y="2564904"/>
            <a:ext cx="0" cy="1639306"/>
          </a:xfrm>
          <a:prstGeom prst="line">
            <a:avLst/>
          </a:prstGeom>
          <a:ln w="28575">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a:off x="5591769" y="3627681"/>
            <a:ext cx="1090259" cy="0"/>
          </a:xfrm>
          <a:prstGeom prst="straightConnector1">
            <a:avLst/>
          </a:prstGeom>
          <a:ln w="25400">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6165409" y="3627681"/>
            <a:ext cx="559769" cy="400110"/>
          </a:xfrm>
          <a:prstGeom prst="rect">
            <a:avLst/>
          </a:prstGeom>
          <a:noFill/>
        </p:spPr>
        <p:txBody>
          <a:bodyPr wrap="none" rtlCol="0">
            <a:spAutoFit/>
          </a:bodyPr>
          <a:lstStyle/>
          <a:p>
            <a:r>
              <a:rPr lang="cs-CZ" sz="2000" dirty="0" smtClean="0">
                <a:latin typeface="Comic Sans MS" pitchFamily="66" charset="0"/>
              </a:rPr>
              <a:t>SH</a:t>
            </a:r>
            <a:endParaRPr lang="cs-CZ" sz="2000" dirty="0">
              <a:latin typeface="Comic Sans MS" pitchFamily="66" charset="0"/>
            </a:endParaRPr>
          </a:p>
        </p:txBody>
      </p:sp>
      <p:cxnSp>
        <p:nvCxnSpPr>
          <p:cNvPr id="39" name="Přímá spojnice se šipkou 38"/>
          <p:cNvCxnSpPr>
            <a:endCxn id="19" idx="0"/>
          </p:cNvCxnSpPr>
          <p:nvPr/>
        </p:nvCxnSpPr>
        <p:spPr>
          <a:xfrm>
            <a:off x="5561768" y="3608743"/>
            <a:ext cx="1192819" cy="595467"/>
          </a:xfrm>
          <a:prstGeom prst="straightConnector1">
            <a:avLst/>
          </a:prstGeom>
          <a:ln w="412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 Box 12"/>
              <p:cNvSpPr txBox="1">
                <a:spLocks noChangeArrowheads="1"/>
              </p:cNvSpPr>
              <p:nvPr/>
            </p:nvSpPr>
            <p:spPr bwMode="auto">
              <a:xfrm>
                <a:off x="5922576" y="3898785"/>
                <a:ext cx="428643" cy="4616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2400" i="1" smtClean="0">
                              <a:latin typeface="Cambria Math"/>
                              <a:cs typeface="Tahoma" pitchFamily="34" charset="0"/>
                            </a:rPr>
                          </m:ctrlPr>
                        </m:accPr>
                        <m:e>
                          <m:r>
                            <a:rPr lang="cs-CZ" sz="2400" b="0" i="1" smtClean="0">
                              <a:latin typeface="Cambria Math"/>
                              <a:cs typeface="Tahoma" pitchFamily="34" charset="0"/>
                            </a:rPr>
                            <m:t>𝑟</m:t>
                          </m:r>
                        </m:e>
                      </m:acc>
                    </m:oMath>
                  </m:oMathPara>
                </a14:m>
                <a:endParaRPr lang="cs-CZ" sz="2400" dirty="0">
                  <a:latin typeface="Comic Sans MS" pitchFamily="66" charset="0"/>
                  <a:cs typeface="Tahoma" pitchFamily="34" charset="0"/>
                </a:endParaRPr>
              </a:p>
            </p:txBody>
          </p:sp>
        </mc:Choice>
        <mc:Fallback xmlns="">
          <p:sp>
            <p:nvSpPr>
              <p:cNvPr id="40" name="Text Box 12"/>
              <p:cNvSpPr txBox="1">
                <a:spLocks noRot="1" noChangeAspect="1" noMove="1" noResize="1" noEditPoints="1" noAdjustHandles="1" noChangeArrowheads="1" noChangeShapeType="1" noTextEdit="1"/>
              </p:cNvSpPr>
              <p:nvPr/>
            </p:nvSpPr>
            <p:spPr bwMode="auto">
              <a:xfrm>
                <a:off x="5922576" y="3898785"/>
                <a:ext cx="428643" cy="461665"/>
              </a:xfrm>
              <a:prstGeom prst="rect">
                <a:avLst/>
              </a:prstGeom>
              <a:blipFill rotWithShape="1">
                <a:blip r:embed="rId4"/>
                <a:stretch>
                  <a:fillRect t="-20000" r="-328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spTree>
    <p:extLst>
      <p:ext uri="{BB962C8B-B14F-4D97-AF65-F5344CB8AC3E}">
        <p14:creationId xmlns:p14="http://schemas.microsoft.com/office/powerpoint/2010/main" val="3709562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130"/>
          </a:xfrm>
        </p:spPr>
        <p:txBody>
          <a:bodyPr>
            <a:normAutofit/>
          </a:bodyPr>
          <a:lstStyle/>
          <a:p>
            <a:r>
              <a:rPr lang="cs-CZ" b="1" dirty="0" smtClean="0">
                <a:solidFill>
                  <a:srgbClr val="E60000"/>
                </a:solidFill>
                <a:latin typeface="Comic Sans MS" pitchFamily="66" charset="0"/>
              </a:rPr>
              <a:t>Komentář – III   </a:t>
            </a:r>
            <a:endParaRPr lang="cs-CZ" b="1" dirty="0">
              <a:solidFill>
                <a:srgbClr val="E60000"/>
              </a:solidFill>
              <a:latin typeface="Comic Sans MS" pitchFamily="66" charset="0"/>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251520" y="1556792"/>
                <a:ext cx="8568952" cy="5184576"/>
              </a:xfrm>
            </p:spPr>
            <p:txBody>
              <a:bodyPr>
                <a:normAutofit fontScale="77500" lnSpcReduction="20000"/>
              </a:bodyPr>
              <a:lstStyle/>
              <a:p>
                <a:r>
                  <a:rPr lang="cs-CZ" sz="3100" dirty="0" smtClean="0">
                    <a:solidFill>
                      <a:srgbClr val="0000FF"/>
                    </a:solidFill>
                    <a:latin typeface="Comic Sans MS" pitchFamily="66" charset="0"/>
                  </a:rPr>
                  <a:t>Jiná možnost: rotace tělesa kolem pevné osy neprocházející středem hmotnosti</a:t>
                </a:r>
              </a:p>
              <a:p>
                <a:pPr marL="0" indent="0">
                  <a:buNone/>
                </a:pPr>
                <a:endParaRPr lang="cs-CZ" sz="3100" dirty="0" smtClean="0">
                  <a:solidFill>
                    <a:srgbClr val="0000FF"/>
                  </a:solidFill>
                  <a:latin typeface="Comic Sans MS" pitchFamily="66" charset="0"/>
                </a:endParaRPr>
              </a:p>
              <a:p>
                <a14:m>
                  <m:oMath xmlns:m="http://schemas.openxmlformats.org/officeDocument/2006/math">
                    <m:sSub>
                      <m:sSubPr>
                        <m:ctrlPr>
                          <a:rPr lang="cs-CZ" sz="3100" i="1">
                            <a:latin typeface="Cambria Math"/>
                          </a:rPr>
                        </m:ctrlPr>
                      </m:sSubPr>
                      <m:e>
                        <m:acc>
                          <m:accPr>
                            <m:chr m:val="⃗"/>
                            <m:ctrlPr>
                              <a:rPr lang="cs-CZ" sz="3100" i="1">
                                <a:latin typeface="Cambria Math"/>
                              </a:rPr>
                            </m:ctrlPr>
                          </m:accPr>
                          <m:e>
                            <m:r>
                              <a:rPr lang="cs-CZ" sz="3100" i="1">
                                <a:latin typeface="Cambria Math"/>
                              </a:rPr>
                              <m:t>𝑟</m:t>
                            </m:r>
                          </m:e>
                        </m:acc>
                      </m:e>
                      <m:sub>
                        <m:r>
                          <a:rPr lang="cs-CZ" sz="3100" i="1">
                            <a:latin typeface="Cambria Math"/>
                          </a:rPr>
                          <m:t>𝑖</m:t>
                        </m:r>
                      </m:sub>
                    </m:sSub>
                    <m:r>
                      <a:rPr lang="cs-CZ" sz="3100" b="0" i="1" smtClean="0">
                        <a:latin typeface="Cambria Math"/>
                      </a:rPr>
                      <m:t>=</m:t>
                    </m:r>
                    <m:sSub>
                      <m:sSubPr>
                        <m:ctrlPr>
                          <a:rPr lang="cs-CZ" sz="3100" i="1">
                            <a:latin typeface="Cambria Math"/>
                          </a:rPr>
                        </m:ctrlPr>
                      </m:sSubPr>
                      <m:e>
                        <m:acc>
                          <m:accPr>
                            <m:chr m:val="⃗"/>
                            <m:ctrlPr>
                              <a:rPr lang="cs-CZ" sz="3100" i="1">
                                <a:latin typeface="Cambria Math"/>
                              </a:rPr>
                            </m:ctrlPr>
                          </m:accPr>
                          <m:e>
                            <m:r>
                              <a:rPr lang="cs-CZ" sz="3100" b="0" i="1" smtClean="0">
                                <a:latin typeface="Cambria Math"/>
                              </a:rPr>
                              <m:t>𝑟</m:t>
                            </m:r>
                          </m:e>
                        </m:acc>
                        <m:r>
                          <a:rPr lang="cs-CZ" sz="3100" i="1">
                            <a:latin typeface="Cambria Math"/>
                          </a:rPr>
                          <m:t>´</m:t>
                        </m:r>
                      </m:e>
                      <m:sub>
                        <m:r>
                          <a:rPr lang="cs-CZ" sz="3100" i="1">
                            <a:latin typeface="Cambria Math"/>
                          </a:rPr>
                          <m:t>𝑖</m:t>
                        </m:r>
                      </m:sub>
                    </m:sSub>
                    <m:r>
                      <a:rPr lang="cs-CZ" sz="3100" i="1">
                        <a:latin typeface="Cambria Math"/>
                      </a:rPr>
                      <m:t>+</m:t>
                    </m:r>
                    <m:acc>
                      <m:accPr>
                        <m:chr m:val="⃗"/>
                        <m:ctrlPr>
                          <a:rPr lang="cs-CZ" sz="3100" i="1" smtClean="0">
                            <a:latin typeface="Cambria Math"/>
                          </a:rPr>
                        </m:ctrlPr>
                      </m:accPr>
                      <m:e>
                        <m:r>
                          <a:rPr lang="cs-CZ" sz="3100" b="0" i="1" smtClean="0">
                            <a:latin typeface="Cambria Math"/>
                          </a:rPr>
                          <m:t>𝑟</m:t>
                        </m:r>
                      </m:e>
                    </m:acc>
                  </m:oMath>
                </a14:m>
                <a:r>
                  <a:rPr lang="cs-CZ" sz="3100" dirty="0" smtClean="0">
                    <a:solidFill>
                      <a:schemeClr val="tx1"/>
                    </a:solidFill>
                    <a:latin typeface="Comic Sans MS" pitchFamily="66" charset="0"/>
                  </a:rPr>
                  <a:t>, </a:t>
                </a:r>
                <a14:m>
                  <m:oMath xmlns:m="http://schemas.openxmlformats.org/officeDocument/2006/math">
                    <m:sSub>
                      <m:sSubPr>
                        <m:ctrlPr>
                          <a:rPr lang="cs-CZ" sz="3100" i="1">
                            <a:latin typeface="Cambria Math"/>
                          </a:rPr>
                        </m:ctrlPr>
                      </m:sSubPr>
                      <m:e>
                        <m:sSub>
                          <m:sSubPr>
                            <m:ctrlPr>
                              <a:rPr lang="cs-CZ" sz="3100" i="1">
                                <a:latin typeface="Cambria Math"/>
                              </a:rPr>
                            </m:ctrlPr>
                          </m:sSubPr>
                          <m:e>
                            <m:acc>
                              <m:accPr>
                                <m:chr m:val="⃗"/>
                                <m:ctrlPr>
                                  <a:rPr lang="cs-CZ" sz="3100" i="1">
                                    <a:latin typeface="Cambria Math"/>
                                  </a:rPr>
                                </m:ctrlPr>
                              </m:accPr>
                              <m:e>
                                <m:r>
                                  <a:rPr lang="cs-CZ" sz="3100" b="0" i="1" smtClean="0">
                                    <a:latin typeface="Cambria Math"/>
                                  </a:rPr>
                                  <m:t>𝑞</m:t>
                                </m:r>
                              </m:e>
                            </m:acc>
                          </m:e>
                          <m:sub>
                            <m:r>
                              <a:rPr lang="cs-CZ" sz="3100" i="1">
                                <a:latin typeface="Cambria Math"/>
                              </a:rPr>
                              <m:t>𝑖</m:t>
                            </m:r>
                          </m:sub>
                        </m:sSub>
                        <m:r>
                          <a:rPr lang="cs-CZ" sz="3100" b="0" i="1" smtClean="0">
                            <a:latin typeface="Cambria Math"/>
                          </a:rPr>
                          <m:t>=</m:t>
                        </m:r>
                        <m:acc>
                          <m:accPr>
                            <m:chr m:val="⃗"/>
                            <m:ctrlPr>
                              <a:rPr lang="cs-CZ" sz="3100" b="0" i="1" smtClean="0">
                                <a:latin typeface="Cambria Math"/>
                              </a:rPr>
                            </m:ctrlPr>
                          </m:accPr>
                          <m:e>
                            <m:r>
                              <a:rPr lang="cs-CZ" sz="3100" b="0" i="1" smtClean="0">
                                <a:latin typeface="Cambria Math"/>
                              </a:rPr>
                              <m:t>𝑞</m:t>
                            </m:r>
                          </m:e>
                        </m:acc>
                        <m:r>
                          <a:rPr lang="cs-CZ" sz="3100" i="1">
                            <a:latin typeface="Cambria Math"/>
                          </a:rPr>
                          <m:t>´</m:t>
                        </m:r>
                      </m:e>
                      <m:sub>
                        <m:r>
                          <a:rPr lang="cs-CZ" sz="3100" i="1">
                            <a:latin typeface="Cambria Math"/>
                          </a:rPr>
                          <m:t>𝑖</m:t>
                        </m:r>
                      </m:sub>
                    </m:sSub>
                    <m:r>
                      <a:rPr lang="cs-CZ" sz="3100" i="1">
                        <a:latin typeface="Cambria Math"/>
                      </a:rPr>
                      <m:t>+</m:t>
                    </m:r>
                    <m:acc>
                      <m:accPr>
                        <m:chr m:val="⃗"/>
                        <m:ctrlPr>
                          <a:rPr lang="cs-CZ" sz="3100" i="1">
                            <a:latin typeface="Cambria Math"/>
                          </a:rPr>
                        </m:ctrlPr>
                      </m:accPr>
                      <m:e>
                        <m:r>
                          <a:rPr lang="cs-CZ" sz="3100" b="0" i="1" smtClean="0">
                            <a:latin typeface="Cambria Math"/>
                          </a:rPr>
                          <m:t>𝑑</m:t>
                        </m:r>
                      </m:e>
                    </m:acc>
                    <m:r>
                      <a:rPr lang="cs-CZ" sz="3100" b="0" i="1" smtClean="0">
                        <a:latin typeface="Cambria Math"/>
                      </a:rPr>
                      <m:t>,</m:t>
                    </m:r>
                    <m:sSub>
                      <m:sSubPr>
                        <m:ctrlPr>
                          <a:rPr lang="cs-CZ" sz="3100" i="1">
                            <a:latin typeface="Cambria Math"/>
                          </a:rPr>
                        </m:ctrlPr>
                      </m:sSubPr>
                      <m:e>
                        <m:r>
                          <a:rPr lang="cs-CZ" sz="3100" b="0" i="1" smtClean="0">
                            <a:latin typeface="Cambria Math"/>
                          </a:rPr>
                          <m:t>  </m:t>
                        </m:r>
                        <m:r>
                          <a:rPr lang="cs-CZ" sz="3100" b="0" i="1" smtClean="0">
                            <a:latin typeface="Cambria Math"/>
                          </a:rPr>
                          <m:t>𝑣</m:t>
                        </m:r>
                      </m:e>
                      <m:sub>
                        <m:r>
                          <a:rPr lang="cs-CZ" sz="3100" i="1">
                            <a:latin typeface="Cambria Math"/>
                          </a:rPr>
                          <m:t>𝑖</m:t>
                        </m:r>
                      </m:sub>
                    </m:sSub>
                    <m:r>
                      <a:rPr lang="cs-CZ" sz="3100" b="0" i="1" smtClean="0">
                        <a:latin typeface="Cambria Math"/>
                      </a:rPr>
                      <m:t>=</m:t>
                    </m:r>
                    <m:sSub>
                      <m:sSubPr>
                        <m:ctrlPr>
                          <a:rPr lang="cs-CZ" sz="3100" i="1">
                            <a:latin typeface="Cambria Math"/>
                          </a:rPr>
                        </m:ctrlPr>
                      </m:sSubPr>
                      <m:e>
                        <m:r>
                          <a:rPr lang="cs-CZ" sz="3100" i="1" smtClean="0">
                            <a:latin typeface="Cambria Math"/>
                            <a:ea typeface="Cambria Math"/>
                          </a:rPr>
                          <m:t>𝜔</m:t>
                        </m:r>
                        <m:r>
                          <a:rPr lang="cs-CZ" sz="3100" b="0" i="1" smtClean="0">
                            <a:latin typeface="Cambria Math"/>
                          </a:rPr>
                          <m:t>𝑞</m:t>
                        </m:r>
                      </m:e>
                      <m:sub>
                        <m:r>
                          <a:rPr lang="cs-CZ" sz="3100" i="1">
                            <a:latin typeface="Cambria Math"/>
                          </a:rPr>
                          <m:t>𝑖</m:t>
                        </m:r>
                      </m:sub>
                    </m:sSub>
                  </m:oMath>
                </a14:m>
                <a:endParaRPr lang="cs-CZ" sz="3100" dirty="0">
                  <a:solidFill>
                    <a:srgbClr val="0000FF"/>
                  </a:solidFill>
                  <a:latin typeface="Comic Sans MS" pitchFamily="66" charset="0"/>
                </a:endParaRPr>
              </a:p>
              <a:p>
                <a:pPr marL="0" indent="0">
                  <a:buNone/>
                </a:pPr>
                <a:endParaRPr lang="cs-CZ" sz="3100" dirty="0" smtClean="0">
                  <a:solidFill>
                    <a:srgbClr val="0000FF"/>
                  </a:solidFill>
                  <a:latin typeface="Comic Sans MS" pitchFamily="66" charset="0"/>
                </a:endParaRPr>
              </a:p>
              <a:p>
                <a:r>
                  <a:rPr lang="cs-CZ" sz="3100" dirty="0" smtClean="0">
                    <a:latin typeface="Comic Sans MS" pitchFamily="66" charset="0"/>
                  </a:rPr>
                  <a:t>Kinetická energie</a:t>
                </a:r>
              </a:p>
              <a:p>
                <a:pPr marL="0" indent="0">
                  <a:buNone/>
                </a:pPr>
                <a:r>
                  <a:rPr lang="cs-CZ" sz="3100" i="1" dirty="0" smtClean="0">
                    <a:latin typeface="Cambria Math"/>
                  </a:rPr>
                  <a:t>     </a:t>
                </a:r>
                <a:r>
                  <a:rPr lang="cs-CZ" sz="3100" i="1" dirty="0">
                    <a:latin typeface="Cambria Math"/>
                  </a:rPr>
                  <a:t>E</a:t>
                </a:r>
                <a:r>
                  <a:rPr lang="cs-CZ" sz="3100" i="1" baseline="-25000" dirty="0" err="1">
                    <a:latin typeface="Cambria Math"/>
                  </a:rPr>
                  <a:t>k</a:t>
                </a:r>
                <a14:m>
                  <m:oMath xmlns:m="http://schemas.openxmlformats.org/officeDocument/2006/math">
                    <m:r>
                      <a:rPr lang="cs-CZ" sz="3100" i="1">
                        <a:latin typeface="Cambria Math"/>
                      </a:rPr>
                      <m:t>  = </m:t>
                    </m:r>
                    <m:nary>
                      <m:naryPr>
                        <m:chr m:val="∑"/>
                        <m:subHide m:val="on"/>
                        <m:supHide m:val="on"/>
                        <m:ctrlPr>
                          <a:rPr lang="cs-CZ" sz="3100" i="1">
                            <a:latin typeface="Cambria Math"/>
                          </a:rPr>
                        </m:ctrlPr>
                      </m:naryPr>
                      <m:sub/>
                      <m:sup/>
                      <m:e>
                        <m:f>
                          <m:fPr>
                            <m:ctrlPr>
                              <a:rPr lang="cs-CZ" sz="3100" i="1">
                                <a:latin typeface="Cambria Math"/>
                              </a:rPr>
                            </m:ctrlPr>
                          </m:fPr>
                          <m:num>
                            <m:r>
                              <a:rPr lang="cs-CZ" sz="3100" i="1">
                                <a:latin typeface="Cambria Math"/>
                              </a:rPr>
                              <m:t>1 </m:t>
                            </m:r>
                          </m:num>
                          <m:den>
                            <m:r>
                              <a:rPr lang="cs-CZ" sz="3100" i="1">
                                <a:latin typeface="Cambria Math"/>
                              </a:rPr>
                              <m:t>2</m:t>
                            </m:r>
                          </m:den>
                        </m:f>
                        <m:sSub>
                          <m:sSubPr>
                            <m:ctrlPr>
                              <a:rPr lang="cs-CZ" sz="3100" i="1">
                                <a:latin typeface="Cambria Math"/>
                              </a:rPr>
                            </m:ctrlPr>
                          </m:sSubPr>
                          <m:e>
                            <m:r>
                              <a:rPr lang="cs-CZ" sz="3100" i="1">
                                <a:latin typeface="Cambria Math"/>
                              </a:rPr>
                              <m:t>𝑚</m:t>
                            </m:r>
                          </m:e>
                          <m:sub>
                            <m:r>
                              <a:rPr lang="cs-CZ" sz="3100" i="1">
                                <a:latin typeface="Cambria Math"/>
                              </a:rPr>
                              <m:t>𝑖</m:t>
                            </m:r>
                          </m:sub>
                        </m:sSub>
                        <m:sSubSup>
                          <m:sSubSupPr>
                            <m:ctrlPr>
                              <a:rPr lang="cs-CZ" sz="3100" i="1">
                                <a:latin typeface="Cambria Math"/>
                              </a:rPr>
                            </m:ctrlPr>
                          </m:sSubSupPr>
                          <m:e>
                            <m:sSub>
                              <m:sSubPr>
                                <m:ctrlPr>
                                  <a:rPr lang="cs-CZ" sz="3100" i="1">
                                    <a:latin typeface="Cambria Math"/>
                                  </a:rPr>
                                </m:ctrlPr>
                              </m:sSubPr>
                              <m:e>
                                <m:r>
                                  <a:rPr lang="cs-CZ" sz="3100" i="1">
                                    <a:latin typeface="Cambria Math"/>
                                  </a:rPr>
                                  <m:t>𝑣</m:t>
                                </m:r>
                              </m:e>
                              <m:sub>
                                <m:r>
                                  <a:rPr lang="cs-CZ" sz="3100" i="1">
                                    <a:latin typeface="Cambria Math"/>
                                  </a:rPr>
                                  <m:t>𝑖</m:t>
                                </m:r>
                              </m:sub>
                            </m:sSub>
                          </m:e>
                          <m:sub/>
                          <m:sup>
                            <m:r>
                              <a:rPr lang="cs-CZ" sz="3100" i="1">
                                <a:latin typeface="Cambria Math"/>
                              </a:rPr>
                              <m:t>2</m:t>
                            </m:r>
                          </m:sup>
                        </m:sSubSup>
                      </m:e>
                    </m:nary>
                    <m:r>
                      <a:rPr lang="cs-CZ" sz="3100">
                        <a:latin typeface="Cambria Math"/>
                      </a:rPr>
                      <m:t>=</m:t>
                    </m:r>
                    <m:nary>
                      <m:naryPr>
                        <m:chr m:val="∑"/>
                        <m:subHide m:val="on"/>
                        <m:supHide m:val="on"/>
                        <m:ctrlPr>
                          <a:rPr lang="cs-CZ" sz="3100" i="1">
                            <a:latin typeface="Cambria Math"/>
                          </a:rPr>
                        </m:ctrlPr>
                      </m:naryPr>
                      <m:sub/>
                      <m:sup/>
                      <m:e>
                        <m:sSub>
                          <m:sSubPr>
                            <m:ctrlPr>
                              <a:rPr lang="cs-CZ" sz="3100" i="1">
                                <a:latin typeface="Cambria Math"/>
                              </a:rPr>
                            </m:ctrlPr>
                          </m:sSubPr>
                          <m:e>
                            <m:r>
                              <a:rPr lang="cs-CZ" sz="3100" i="1">
                                <a:latin typeface="Cambria Math"/>
                              </a:rPr>
                              <m:t>𝑚</m:t>
                            </m:r>
                          </m:e>
                          <m:sub>
                            <m:r>
                              <a:rPr lang="cs-CZ" sz="3100" i="1">
                                <a:latin typeface="Cambria Math"/>
                              </a:rPr>
                              <m:t>𝑖</m:t>
                            </m:r>
                          </m:sub>
                        </m:sSub>
                      </m:e>
                    </m:nary>
                    <m:sSup>
                      <m:sSupPr>
                        <m:ctrlPr>
                          <a:rPr lang="cs-CZ" sz="3100" i="1">
                            <a:latin typeface="Cambria Math"/>
                          </a:rPr>
                        </m:ctrlPr>
                      </m:sSupPr>
                      <m:e>
                        <m:d>
                          <m:dPr>
                            <m:ctrlPr>
                              <a:rPr lang="cs-CZ" sz="3100" i="1" smtClean="0">
                                <a:latin typeface="Cambria Math"/>
                              </a:rPr>
                            </m:ctrlPr>
                          </m:dPr>
                          <m:e>
                            <m:r>
                              <a:rPr lang="cs-CZ" sz="3100" i="1" smtClean="0">
                                <a:latin typeface="Cambria Math"/>
                                <a:ea typeface="Cambria Math"/>
                              </a:rPr>
                              <m:t>𝜔</m:t>
                            </m:r>
                            <m:sSub>
                              <m:sSubPr>
                                <m:ctrlPr>
                                  <a:rPr lang="cs-CZ" sz="3100" i="1" smtClean="0">
                                    <a:latin typeface="Cambria Math"/>
                                    <a:ea typeface="Cambria Math"/>
                                  </a:rPr>
                                </m:ctrlPr>
                              </m:sSubPr>
                              <m:e>
                                <m:r>
                                  <a:rPr lang="cs-CZ" sz="3100" b="0" i="1" smtClean="0">
                                    <a:latin typeface="Cambria Math"/>
                                    <a:ea typeface="Cambria Math"/>
                                  </a:rPr>
                                  <m:t>𝑞</m:t>
                                </m:r>
                              </m:e>
                              <m:sub>
                                <m:r>
                                  <a:rPr lang="cs-CZ" sz="3100" b="0" i="1" smtClean="0">
                                    <a:latin typeface="Cambria Math"/>
                                    <a:ea typeface="Cambria Math"/>
                                  </a:rPr>
                                  <m:t>𝑖</m:t>
                                </m:r>
                              </m:sub>
                            </m:sSub>
                          </m:e>
                        </m:d>
                      </m:e>
                      <m:sup>
                        <m:r>
                          <a:rPr lang="cs-CZ" sz="3100" i="1">
                            <a:latin typeface="Cambria Math"/>
                          </a:rPr>
                          <m:t>2</m:t>
                        </m:r>
                      </m:sup>
                    </m:sSup>
                    <m:r>
                      <a:rPr lang="cs-CZ" sz="3100" i="1">
                        <a:latin typeface="Cambria Math"/>
                      </a:rPr>
                      <m:t>=  </m:t>
                    </m:r>
                  </m:oMath>
                </a14:m>
                <a:endParaRPr lang="cs-CZ" sz="3100" i="1" dirty="0" smtClean="0">
                  <a:latin typeface="Cambria Math"/>
                </a:endParaRPr>
              </a:p>
              <a:p>
                <a:pPr marL="0" indent="0">
                  <a:buNone/>
                </a:pPr>
                <a:r>
                  <a:rPr lang="cs-CZ" sz="3100" dirty="0" smtClean="0"/>
                  <a:t> </a:t>
                </a:r>
                <a14:m>
                  <m:oMath xmlns:m="http://schemas.openxmlformats.org/officeDocument/2006/math">
                    <m:r>
                      <a:rPr lang="cs-CZ" sz="3100" b="0" i="0" smtClean="0">
                        <a:latin typeface="Cambria Math"/>
                      </a:rPr>
                      <m:t>    </m:t>
                    </m:r>
                    <m:r>
                      <a:rPr lang="cs-CZ" sz="3100" i="1">
                        <a:latin typeface="Cambria Math"/>
                      </a:rPr>
                      <m:t>= </m:t>
                    </m:r>
                    <m:f>
                      <m:fPr>
                        <m:ctrlPr>
                          <a:rPr lang="cs-CZ" sz="3100" i="1" dirty="0">
                            <a:latin typeface="Cambria Math"/>
                          </a:rPr>
                        </m:ctrlPr>
                      </m:fPr>
                      <m:num>
                        <m:r>
                          <a:rPr lang="cs-CZ" sz="3100" i="1" dirty="0">
                            <a:latin typeface="Cambria Math"/>
                          </a:rPr>
                          <m:t>1</m:t>
                        </m:r>
                      </m:num>
                      <m:den>
                        <m:r>
                          <a:rPr lang="cs-CZ" sz="3100" i="1" dirty="0">
                            <a:latin typeface="Cambria Math"/>
                          </a:rPr>
                          <m:t>2</m:t>
                        </m:r>
                      </m:den>
                    </m:f>
                    <m:nary>
                      <m:naryPr>
                        <m:chr m:val="∑"/>
                        <m:subHide m:val="on"/>
                        <m:supHide m:val="on"/>
                        <m:ctrlPr>
                          <a:rPr lang="cs-CZ" sz="3100" i="1">
                            <a:latin typeface="Cambria Math"/>
                          </a:rPr>
                        </m:ctrlPr>
                      </m:naryPr>
                      <m:sub/>
                      <m:sup/>
                      <m:e>
                        <m:sSub>
                          <m:sSubPr>
                            <m:ctrlPr>
                              <a:rPr lang="cs-CZ" sz="3100" i="1">
                                <a:latin typeface="Cambria Math"/>
                              </a:rPr>
                            </m:ctrlPr>
                          </m:sSubPr>
                          <m:e>
                            <m:r>
                              <a:rPr lang="cs-CZ" sz="3100" i="1">
                                <a:latin typeface="Cambria Math"/>
                              </a:rPr>
                              <m:t>𝑚</m:t>
                            </m:r>
                          </m:e>
                          <m:sub>
                            <m:r>
                              <a:rPr lang="cs-CZ" sz="3100" i="1">
                                <a:latin typeface="Cambria Math"/>
                              </a:rPr>
                              <m:t>𝑖</m:t>
                            </m:r>
                          </m:sub>
                        </m:sSub>
                      </m:e>
                    </m:nary>
                    <m:sSup>
                      <m:sSupPr>
                        <m:ctrlPr>
                          <a:rPr lang="cs-CZ" sz="3100" i="1">
                            <a:latin typeface="Cambria Math"/>
                          </a:rPr>
                        </m:ctrlPr>
                      </m:sSupPr>
                      <m:e>
                        <m:d>
                          <m:dPr>
                            <m:ctrlPr>
                              <a:rPr lang="cs-CZ" sz="3100" i="1">
                                <a:latin typeface="Cambria Math"/>
                              </a:rPr>
                            </m:ctrlPr>
                          </m:dPr>
                          <m:e>
                            <m:sSub>
                              <m:sSubPr>
                                <m:ctrlPr>
                                  <a:rPr lang="cs-CZ" sz="3100" i="1">
                                    <a:latin typeface="Cambria Math"/>
                                  </a:rPr>
                                </m:ctrlPr>
                              </m:sSubPr>
                              <m:e>
                                <m:acc>
                                  <m:accPr>
                                    <m:chr m:val="⃗"/>
                                    <m:ctrlPr>
                                      <a:rPr lang="cs-CZ" sz="3100" i="1">
                                        <a:latin typeface="Cambria Math"/>
                                      </a:rPr>
                                    </m:ctrlPr>
                                  </m:accPr>
                                  <m:e>
                                    <m:r>
                                      <a:rPr lang="cs-CZ" sz="3100" b="0" i="1" smtClean="0">
                                        <a:latin typeface="Cambria Math"/>
                                      </a:rPr>
                                      <m:t>𝑞</m:t>
                                    </m:r>
                                  </m:e>
                                </m:acc>
                                <m:r>
                                  <a:rPr lang="cs-CZ" sz="3100" i="1">
                                    <a:latin typeface="Cambria Math"/>
                                  </a:rPr>
                                  <m:t>´</m:t>
                                </m:r>
                              </m:e>
                              <m:sub>
                                <m:r>
                                  <a:rPr lang="cs-CZ" sz="3100" i="1">
                                    <a:latin typeface="Cambria Math"/>
                                  </a:rPr>
                                  <m:t>𝑖</m:t>
                                </m:r>
                              </m:sub>
                            </m:sSub>
                          </m:e>
                        </m:d>
                      </m:e>
                      <m:sup>
                        <m:r>
                          <a:rPr lang="cs-CZ" sz="3100" i="1">
                            <a:latin typeface="Cambria Math"/>
                          </a:rPr>
                          <m:t>2</m:t>
                        </m:r>
                      </m:sup>
                    </m:sSup>
                    <m:r>
                      <a:rPr lang="cs-CZ" sz="3100">
                        <a:latin typeface="Cambria Math"/>
                      </a:rPr>
                      <m:t>+</m:t>
                    </m:r>
                    <m:d>
                      <m:dPr>
                        <m:ctrlPr>
                          <a:rPr lang="cs-CZ" sz="3100" i="1">
                            <a:latin typeface="Cambria Math"/>
                          </a:rPr>
                        </m:ctrlPr>
                      </m:dPr>
                      <m:e>
                        <m:nary>
                          <m:naryPr>
                            <m:chr m:val="∑"/>
                            <m:subHide m:val="on"/>
                            <m:supHide m:val="on"/>
                            <m:ctrlPr>
                              <a:rPr lang="cs-CZ" sz="3100" i="1">
                                <a:latin typeface="Cambria Math"/>
                              </a:rPr>
                            </m:ctrlPr>
                          </m:naryPr>
                          <m:sub/>
                          <m:sup/>
                          <m:e>
                            <m:sSub>
                              <m:sSubPr>
                                <m:ctrlPr>
                                  <a:rPr lang="cs-CZ" sz="3100" i="1">
                                    <a:latin typeface="Cambria Math"/>
                                  </a:rPr>
                                </m:ctrlPr>
                              </m:sSubPr>
                              <m:e>
                                <m:r>
                                  <a:rPr lang="cs-CZ" sz="3100" i="1">
                                    <a:latin typeface="Cambria Math"/>
                                  </a:rPr>
                                  <m:t>𝑚</m:t>
                                </m:r>
                              </m:e>
                              <m:sub>
                                <m:r>
                                  <a:rPr lang="cs-CZ" sz="3100" i="1">
                                    <a:latin typeface="Cambria Math"/>
                                  </a:rPr>
                                  <m:t>𝑖</m:t>
                                </m:r>
                              </m:sub>
                            </m:sSub>
                          </m:e>
                        </m:nary>
                        <m:sSub>
                          <m:sSubPr>
                            <m:ctrlPr>
                              <a:rPr lang="cs-CZ" sz="3100" i="1">
                                <a:latin typeface="Cambria Math"/>
                              </a:rPr>
                            </m:ctrlPr>
                          </m:sSubPr>
                          <m:e>
                            <m:acc>
                              <m:accPr>
                                <m:chr m:val="⃗"/>
                                <m:ctrlPr>
                                  <a:rPr lang="cs-CZ" sz="3100" i="1">
                                    <a:latin typeface="Cambria Math"/>
                                  </a:rPr>
                                </m:ctrlPr>
                              </m:accPr>
                              <m:e>
                                <m:r>
                                  <a:rPr lang="cs-CZ" sz="3100" b="0" i="1" smtClean="0">
                                    <a:latin typeface="Cambria Math"/>
                                  </a:rPr>
                                  <m:t>𝑞</m:t>
                                </m:r>
                              </m:e>
                            </m:acc>
                            <m:r>
                              <a:rPr lang="cs-CZ" sz="3100" i="1">
                                <a:latin typeface="Cambria Math"/>
                              </a:rPr>
                              <m:t>´</m:t>
                            </m:r>
                          </m:e>
                          <m:sub>
                            <m:r>
                              <a:rPr lang="cs-CZ" sz="3100" i="1">
                                <a:latin typeface="Cambria Math"/>
                              </a:rPr>
                              <m:t>𝑖</m:t>
                            </m:r>
                          </m:sub>
                        </m:sSub>
                      </m:e>
                    </m:d>
                    <m:acc>
                      <m:accPr>
                        <m:chr m:val="⃗"/>
                        <m:ctrlPr>
                          <a:rPr lang="cs-CZ" sz="3100" i="1">
                            <a:latin typeface="Cambria Math"/>
                          </a:rPr>
                        </m:ctrlPr>
                      </m:accPr>
                      <m:e>
                        <m:r>
                          <a:rPr lang="cs-CZ" sz="3100" b="0" i="1" smtClean="0">
                            <a:latin typeface="Cambria Math"/>
                          </a:rPr>
                          <m:t>𝑑</m:t>
                        </m:r>
                      </m:e>
                    </m:acc>
                    <m:r>
                      <a:rPr lang="cs-CZ" sz="3100" i="1">
                        <a:latin typeface="Cambria Math"/>
                      </a:rPr>
                      <m:t>+ </m:t>
                    </m:r>
                    <m:f>
                      <m:fPr>
                        <m:ctrlPr>
                          <a:rPr lang="cs-CZ" sz="3100" i="1">
                            <a:latin typeface="Cambria Math"/>
                          </a:rPr>
                        </m:ctrlPr>
                      </m:fPr>
                      <m:num>
                        <m:r>
                          <a:rPr lang="cs-CZ" sz="3100" i="1">
                            <a:latin typeface="Cambria Math"/>
                          </a:rPr>
                          <m:t>1 </m:t>
                        </m:r>
                      </m:num>
                      <m:den>
                        <m:r>
                          <a:rPr lang="cs-CZ" sz="3100" i="1">
                            <a:latin typeface="Cambria Math"/>
                          </a:rPr>
                          <m:t>2</m:t>
                        </m:r>
                      </m:den>
                    </m:f>
                    <m:r>
                      <a:rPr lang="cs-CZ" sz="3100" i="1">
                        <a:latin typeface="Cambria Math"/>
                      </a:rPr>
                      <m:t>𝑚</m:t>
                    </m:r>
                    <m:sSubSup>
                      <m:sSubSupPr>
                        <m:ctrlPr>
                          <a:rPr lang="cs-CZ" sz="3100" i="1">
                            <a:latin typeface="Cambria Math"/>
                          </a:rPr>
                        </m:ctrlPr>
                      </m:sSubSupPr>
                      <m:e>
                        <m:r>
                          <a:rPr lang="cs-CZ" sz="3100" b="0" i="1" smtClean="0">
                            <a:latin typeface="Cambria Math"/>
                          </a:rPr>
                          <m:t>𝑑</m:t>
                        </m:r>
                      </m:e>
                      <m:sub/>
                      <m:sup>
                        <m:r>
                          <a:rPr lang="cs-CZ" sz="3100" i="1">
                            <a:latin typeface="Cambria Math"/>
                          </a:rPr>
                          <m:t>2</m:t>
                        </m:r>
                      </m:sup>
                    </m:sSubSup>
                    <m:r>
                      <a:rPr lang="cs-CZ" sz="3100" b="0" i="1" smtClean="0">
                        <a:latin typeface="Cambria Math"/>
                      </a:rPr>
                      <m:t>      </m:t>
                    </m:r>
                  </m:oMath>
                </a14:m>
                <a:endParaRPr lang="cs-CZ" sz="3100" b="0" i="1" dirty="0" smtClean="0">
                  <a:latin typeface="Cambria Math"/>
                </a:endParaRPr>
              </a:p>
              <a:p>
                <a:pPr marL="0" indent="0">
                  <a:buNone/>
                </a:pPr>
                <a:endParaRPr lang="cs-CZ" sz="3100" i="1" dirty="0" smtClean="0">
                  <a:latin typeface="Cambria Math"/>
                </a:endParaRPr>
              </a:p>
              <a:p>
                <a:pPr marL="0" indent="0">
                  <a:buNone/>
                </a:pPr>
                <a:r>
                  <a:rPr lang="cs-CZ" sz="3100" i="1" dirty="0">
                    <a:latin typeface="Cambria Math"/>
                  </a:rPr>
                  <a:t> </a:t>
                </a:r>
                <a:r>
                  <a:rPr lang="cs-CZ" sz="3100" i="1" dirty="0" smtClean="0">
                    <a:latin typeface="Cambria Math"/>
                  </a:rPr>
                  <a:t>    </a:t>
                </a:r>
                <a:r>
                  <a:rPr lang="cs-CZ" sz="3100" i="1" dirty="0">
                    <a:latin typeface="Cambria Math"/>
                  </a:rPr>
                  <a:t>E</a:t>
                </a:r>
                <a:r>
                  <a:rPr lang="cs-CZ" sz="3100" i="1" baseline="-25000" dirty="0" err="1">
                    <a:latin typeface="Cambria Math"/>
                  </a:rPr>
                  <a:t>k</a:t>
                </a:r>
                <a14:m>
                  <m:oMath xmlns:m="http://schemas.openxmlformats.org/officeDocument/2006/math">
                    <m:r>
                      <a:rPr lang="cs-CZ" sz="3100" i="1">
                        <a:latin typeface="Cambria Math"/>
                      </a:rPr>
                      <m:t>  = </m:t>
                    </m:r>
                    <m:f>
                      <m:fPr>
                        <m:ctrlPr>
                          <a:rPr lang="cs-CZ" sz="3100" i="1" smtClean="0">
                            <a:latin typeface="Cambria Math"/>
                          </a:rPr>
                        </m:ctrlPr>
                      </m:fPr>
                      <m:num>
                        <m:r>
                          <a:rPr lang="cs-CZ" sz="3100" b="0" i="1" smtClean="0">
                            <a:latin typeface="Cambria Math"/>
                          </a:rPr>
                          <m:t>1</m:t>
                        </m:r>
                      </m:num>
                      <m:den>
                        <m:r>
                          <a:rPr lang="cs-CZ" sz="3100" b="0" i="1" smtClean="0">
                            <a:latin typeface="Cambria Math"/>
                          </a:rPr>
                          <m:t>2</m:t>
                        </m:r>
                      </m:den>
                    </m:f>
                    <m:d>
                      <m:dPr>
                        <m:ctrlPr>
                          <a:rPr lang="cs-CZ" sz="3100" i="1" smtClean="0">
                            <a:latin typeface="Cambria Math"/>
                          </a:rPr>
                        </m:ctrlPr>
                      </m:dPr>
                      <m:e>
                        <m:sSub>
                          <m:sSubPr>
                            <m:ctrlPr>
                              <a:rPr lang="cs-CZ" sz="3100" i="1" smtClean="0">
                                <a:latin typeface="Cambria Math"/>
                              </a:rPr>
                            </m:ctrlPr>
                          </m:sSubPr>
                          <m:e>
                            <m:r>
                              <a:rPr lang="cs-CZ" sz="3100" b="0" i="1" smtClean="0">
                                <a:latin typeface="Cambria Math"/>
                              </a:rPr>
                              <m:t>𝐽</m:t>
                            </m:r>
                          </m:e>
                          <m:sub>
                            <m:r>
                              <a:rPr lang="cs-CZ" sz="3100" b="0" i="1" smtClean="0">
                                <a:latin typeface="Cambria Math"/>
                              </a:rPr>
                              <m:t>0</m:t>
                            </m:r>
                          </m:sub>
                        </m:sSub>
                        <m:r>
                          <a:rPr lang="cs-CZ" sz="3100" b="0" i="1" smtClean="0">
                            <a:latin typeface="Cambria Math"/>
                          </a:rPr>
                          <m:t>+</m:t>
                        </m:r>
                        <m:r>
                          <a:rPr lang="cs-CZ" sz="3100" b="0" i="1" smtClean="0">
                            <a:latin typeface="Cambria Math"/>
                          </a:rPr>
                          <m:t>𝑚</m:t>
                        </m:r>
                        <m:sSup>
                          <m:sSupPr>
                            <m:ctrlPr>
                              <a:rPr lang="cs-CZ" sz="3100" b="0" i="1" smtClean="0">
                                <a:latin typeface="Cambria Math"/>
                              </a:rPr>
                            </m:ctrlPr>
                          </m:sSupPr>
                          <m:e>
                            <m:r>
                              <a:rPr lang="cs-CZ" sz="3100" b="0" i="1" smtClean="0">
                                <a:latin typeface="Cambria Math"/>
                              </a:rPr>
                              <m:t>𝑑</m:t>
                            </m:r>
                          </m:e>
                          <m:sup>
                            <m:r>
                              <a:rPr lang="cs-CZ" sz="3100" b="0" i="1" smtClean="0">
                                <a:latin typeface="Cambria Math"/>
                              </a:rPr>
                              <m:t>2</m:t>
                            </m:r>
                          </m:sup>
                        </m:sSup>
                      </m:e>
                    </m:d>
                    <m:sSup>
                      <m:sSupPr>
                        <m:ctrlPr>
                          <a:rPr lang="cs-CZ" sz="3100" i="1" dirty="0">
                            <a:latin typeface="Cambria Math"/>
                          </a:rPr>
                        </m:ctrlPr>
                      </m:sSupPr>
                      <m:e>
                        <m:r>
                          <a:rPr lang="cs-CZ" sz="3100" i="1" dirty="0">
                            <a:latin typeface="Cambria Math"/>
                            <a:ea typeface="Cambria Math"/>
                          </a:rPr>
                          <m:t>𝜔</m:t>
                        </m:r>
                      </m:e>
                      <m:sup>
                        <m:r>
                          <a:rPr lang="cs-CZ" sz="3100" i="1" dirty="0">
                            <a:latin typeface="Cambria Math"/>
                          </a:rPr>
                          <m:t>2</m:t>
                        </m:r>
                      </m:sup>
                    </m:sSup>
                    <m:r>
                      <a:rPr lang="cs-CZ" sz="3100" b="0" i="1" dirty="0" smtClean="0">
                        <a:latin typeface="Cambria Math"/>
                      </a:rPr>
                      <m:t>= </m:t>
                    </m:r>
                    <m:f>
                      <m:fPr>
                        <m:ctrlPr>
                          <a:rPr lang="cs-CZ" sz="3100" i="1">
                            <a:latin typeface="Cambria Math"/>
                          </a:rPr>
                        </m:ctrlPr>
                      </m:fPr>
                      <m:num>
                        <m:r>
                          <a:rPr lang="cs-CZ" sz="3100" i="1">
                            <a:latin typeface="Cambria Math"/>
                          </a:rPr>
                          <m:t>1 </m:t>
                        </m:r>
                      </m:num>
                      <m:den>
                        <m:r>
                          <a:rPr lang="cs-CZ" sz="3100" i="1">
                            <a:latin typeface="Cambria Math"/>
                          </a:rPr>
                          <m:t>2</m:t>
                        </m:r>
                      </m:den>
                    </m:f>
                    <m:r>
                      <a:rPr lang="cs-CZ" sz="3100" i="1" dirty="0">
                        <a:latin typeface="Cambria Math"/>
                      </a:rPr>
                      <m:t>𝑚</m:t>
                    </m:r>
                    <m:sSup>
                      <m:sSupPr>
                        <m:ctrlPr>
                          <a:rPr lang="cs-CZ" sz="3100" i="1" dirty="0">
                            <a:latin typeface="Cambria Math"/>
                          </a:rPr>
                        </m:ctrlPr>
                      </m:sSupPr>
                      <m:e>
                        <m:r>
                          <a:rPr lang="cs-CZ" sz="3100" i="1" dirty="0">
                            <a:latin typeface="Cambria Math"/>
                          </a:rPr>
                          <m:t>𝑣</m:t>
                        </m:r>
                      </m:e>
                      <m:sup>
                        <m:r>
                          <a:rPr lang="cs-CZ" sz="3100" i="1" dirty="0">
                            <a:latin typeface="Cambria Math"/>
                          </a:rPr>
                          <m:t>2</m:t>
                        </m:r>
                      </m:sup>
                    </m:sSup>
                    <m:r>
                      <a:rPr lang="cs-CZ" sz="3100" dirty="0">
                        <a:latin typeface="Cambria Math"/>
                      </a:rPr>
                      <m:t>+ </m:t>
                    </m:r>
                    <m:f>
                      <m:fPr>
                        <m:ctrlPr>
                          <a:rPr lang="cs-CZ" sz="3100" i="1">
                            <a:latin typeface="Cambria Math"/>
                          </a:rPr>
                        </m:ctrlPr>
                      </m:fPr>
                      <m:num>
                        <m:r>
                          <a:rPr lang="cs-CZ" sz="3100" i="1">
                            <a:latin typeface="Cambria Math"/>
                          </a:rPr>
                          <m:t>1 </m:t>
                        </m:r>
                      </m:num>
                      <m:den>
                        <m:r>
                          <a:rPr lang="cs-CZ" sz="3100" i="1">
                            <a:latin typeface="Cambria Math"/>
                          </a:rPr>
                          <m:t>2</m:t>
                        </m:r>
                      </m:den>
                    </m:f>
                    <m:sSub>
                      <m:sSubPr>
                        <m:ctrlPr>
                          <a:rPr lang="cs-CZ" sz="3100" i="1">
                            <a:latin typeface="Cambria Math"/>
                          </a:rPr>
                        </m:ctrlPr>
                      </m:sSubPr>
                      <m:e>
                        <m:r>
                          <a:rPr lang="cs-CZ" sz="3100" i="1">
                            <a:latin typeface="Cambria Math"/>
                          </a:rPr>
                          <m:t>𝐽</m:t>
                        </m:r>
                      </m:e>
                      <m:sub>
                        <m:r>
                          <a:rPr lang="cs-CZ" sz="3100" i="1">
                            <a:latin typeface="Cambria Math"/>
                          </a:rPr>
                          <m:t>0</m:t>
                        </m:r>
                      </m:sub>
                    </m:sSub>
                    <m:sSup>
                      <m:sSupPr>
                        <m:ctrlPr>
                          <a:rPr lang="cs-CZ" sz="3100" i="1" dirty="0">
                            <a:latin typeface="Cambria Math"/>
                          </a:rPr>
                        </m:ctrlPr>
                      </m:sSupPr>
                      <m:e>
                        <m:r>
                          <a:rPr lang="cs-CZ" sz="3100" i="1" dirty="0">
                            <a:latin typeface="Cambria Math"/>
                            <a:ea typeface="Cambria Math"/>
                          </a:rPr>
                          <m:t>𝜔</m:t>
                        </m:r>
                      </m:e>
                      <m:sup>
                        <m:r>
                          <a:rPr lang="cs-CZ" sz="3100" i="1" dirty="0">
                            <a:latin typeface="Cambria Math"/>
                          </a:rPr>
                          <m:t>2</m:t>
                        </m:r>
                      </m:sup>
                    </m:sSup>
                  </m:oMath>
                </a14:m>
                <a:r>
                  <a:rPr lang="cs-CZ" sz="3100" b="0" dirty="0" smtClean="0"/>
                  <a:t>  …   </a:t>
                </a:r>
                <a14:m>
                  <m:oMath xmlns:m="http://schemas.openxmlformats.org/officeDocument/2006/math">
                    <m:d>
                      <m:dPr>
                        <m:ctrlPr>
                          <a:rPr lang="cs-CZ" sz="3100" i="1">
                            <a:latin typeface="Cambria Math"/>
                          </a:rPr>
                        </m:ctrlPr>
                      </m:dPr>
                      <m:e>
                        <m:nary>
                          <m:naryPr>
                            <m:chr m:val="∑"/>
                            <m:subHide m:val="on"/>
                            <m:supHide m:val="on"/>
                            <m:ctrlPr>
                              <a:rPr lang="cs-CZ" sz="3100" i="1">
                                <a:latin typeface="Cambria Math"/>
                              </a:rPr>
                            </m:ctrlPr>
                          </m:naryPr>
                          <m:sub/>
                          <m:sup/>
                          <m:e>
                            <m:sSub>
                              <m:sSubPr>
                                <m:ctrlPr>
                                  <a:rPr lang="cs-CZ" sz="3100" i="1">
                                    <a:latin typeface="Cambria Math"/>
                                  </a:rPr>
                                </m:ctrlPr>
                              </m:sSubPr>
                              <m:e>
                                <m:r>
                                  <a:rPr lang="cs-CZ" sz="3100" i="1">
                                    <a:latin typeface="Cambria Math"/>
                                  </a:rPr>
                                  <m:t>𝑚</m:t>
                                </m:r>
                              </m:e>
                              <m:sub>
                                <m:r>
                                  <a:rPr lang="cs-CZ" sz="3100" i="1">
                                    <a:latin typeface="Cambria Math"/>
                                  </a:rPr>
                                  <m:t>𝑖</m:t>
                                </m:r>
                              </m:sub>
                            </m:sSub>
                          </m:e>
                        </m:nary>
                        <m:sSub>
                          <m:sSubPr>
                            <m:ctrlPr>
                              <a:rPr lang="cs-CZ" sz="3100" i="1">
                                <a:latin typeface="Cambria Math"/>
                              </a:rPr>
                            </m:ctrlPr>
                          </m:sSubPr>
                          <m:e>
                            <m:acc>
                              <m:accPr>
                                <m:chr m:val="⃗"/>
                                <m:ctrlPr>
                                  <a:rPr lang="cs-CZ" sz="3100" i="1">
                                    <a:latin typeface="Cambria Math"/>
                                  </a:rPr>
                                </m:ctrlPr>
                              </m:accPr>
                              <m:e>
                                <m:r>
                                  <a:rPr lang="cs-CZ" sz="3100" i="1">
                                    <a:latin typeface="Cambria Math"/>
                                  </a:rPr>
                                  <m:t>𝑞</m:t>
                                </m:r>
                              </m:e>
                            </m:acc>
                            <m:r>
                              <a:rPr lang="cs-CZ" sz="3100" i="1">
                                <a:latin typeface="Cambria Math"/>
                              </a:rPr>
                              <m:t>´</m:t>
                            </m:r>
                          </m:e>
                          <m:sub>
                            <m:r>
                              <a:rPr lang="cs-CZ" sz="3100" i="1">
                                <a:latin typeface="Cambria Math"/>
                              </a:rPr>
                              <m:t>𝑖</m:t>
                            </m:r>
                          </m:sub>
                        </m:sSub>
                      </m:e>
                    </m:d>
                    <m:r>
                      <a:rPr lang="cs-CZ" sz="3100" i="1">
                        <a:latin typeface="Cambria Math"/>
                      </a:rPr>
                      <m:t>= </m:t>
                    </m:r>
                    <m:acc>
                      <m:accPr>
                        <m:chr m:val="⃗"/>
                        <m:ctrlPr>
                          <a:rPr lang="cs-CZ" sz="3100" i="1">
                            <a:latin typeface="Cambria Math"/>
                          </a:rPr>
                        </m:ctrlPr>
                      </m:accPr>
                      <m:e>
                        <m:r>
                          <a:rPr lang="cs-CZ" sz="3100" i="1">
                            <a:latin typeface="Cambria Math"/>
                          </a:rPr>
                          <m:t>0</m:t>
                        </m:r>
                      </m:e>
                    </m:acc>
                  </m:oMath>
                </a14:m>
                <a:endParaRPr lang="cs-CZ" sz="3100" b="0" dirty="0" smtClean="0"/>
              </a:p>
              <a:p>
                <a:pPr marL="0" indent="0">
                  <a:buNone/>
                </a:pPr>
                <a:endParaRPr lang="cs-CZ" sz="3100" dirty="0" smtClean="0">
                  <a:solidFill>
                    <a:srgbClr val="0000FF"/>
                  </a:solidFill>
                  <a:latin typeface="Comic Sans MS" pitchFamily="66" charset="0"/>
                </a:endParaRPr>
              </a:p>
              <a:p>
                <a:r>
                  <a:rPr lang="cs-CZ" sz="3100" dirty="0" smtClean="0">
                    <a:solidFill>
                      <a:srgbClr val="0000FF"/>
                    </a:solidFill>
                    <a:latin typeface="Comic Sans MS" pitchFamily="66" charset="0"/>
                  </a:rPr>
                  <a:t>Zcela zaniká význam středu hmotnosti, který není nijak vázán na tíhové pole.</a:t>
                </a:r>
                <a:endParaRPr lang="cs-CZ" sz="3100" dirty="0">
                  <a:latin typeface="Comic Sans MS" pitchFamily="66" charset="0"/>
                </a:endParaRPr>
              </a:p>
              <a:p>
                <a:pPr marL="0" indent="0">
                  <a:buNone/>
                </a:pPr>
                <a:endParaRPr lang="cs-CZ" sz="3100" dirty="0" smtClean="0">
                  <a:solidFill>
                    <a:srgbClr val="0000FF"/>
                  </a:solidFill>
                  <a:latin typeface="Comic Sans MS" pitchFamily="66" charset="0"/>
                </a:endParaRPr>
              </a:p>
              <a:p>
                <a:pPr marL="0" indent="0">
                  <a:buNone/>
                </a:pPr>
                <a:endParaRPr lang="cs-CZ" sz="2400" dirty="0" smtClean="0">
                  <a:solidFill>
                    <a:srgbClr val="0000FF"/>
                  </a:solidFill>
                  <a:latin typeface="Comic Sans MS" pitchFamily="66" charset="0"/>
                </a:endParaRPr>
              </a:p>
              <a:p>
                <a:pPr marL="0" indent="0">
                  <a:buNone/>
                </a:pPr>
                <a:endParaRPr lang="cs-CZ" sz="2400" dirty="0">
                  <a:latin typeface="Comic Sans MS" pitchFamily="66" charset="0"/>
                </a:endParaRPr>
              </a:p>
              <a:p>
                <a:pPr marL="0" indent="0">
                  <a:buNone/>
                </a:pPr>
                <a:endParaRPr lang="cs-CZ" sz="2400" dirty="0" smtClean="0">
                  <a:latin typeface="Comic Sans MS" pitchFamily="66" charset="0"/>
                </a:endParaRPr>
              </a:p>
              <a:p>
                <a:pPr marL="0" indent="0">
                  <a:buNone/>
                </a:pPr>
                <a:endParaRPr lang="cs-CZ" sz="2400" dirty="0" smtClean="0">
                  <a:latin typeface="Comic Sans MS" pitchFamily="66" charset="0"/>
                </a:endParaRPr>
              </a:p>
              <a:p>
                <a:endParaRPr lang="cs-CZ" dirty="0" smtClean="0"/>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251520" y="1556792"/>
                <a:ext cx="8568952" cy="5184576"/>
              </a:xfrm>
              <a:blipFill rotWithShape="1">
                <a:blip r:embed="rId2"/>
                <a:stretch>
                  <a:fillRect l="-925" t="-2233" b="-1763"/>
                </a:stretch>
              </a:blipFill>
            </p:spPr>
            <p:txBody>
              <a:bodyPr/>
              <a:lstStyle/>
              <a:p>
                <a:r>
                  <a:rPr lang="cs-CZ">
                    <a:noFill/>
                  </a:rPr>
                  <a:t> </a:t>
                </a:r>
              </a:p>
            </p:txBody>
          </p:sp>
        </mc:Fallback>
      </mc:AlternateContent>
      <p:sp>
        <p:nvSpPr>
          <p:cNvPr id="4" name="Oval 5"/>
          <p:cNvSpPr>
            <a:spLocks noChangeArrowheads="1"/>
          </p:cNvSpPr>
          <p:nvPr/>
        </p:nvSpPr>
        <p:spPr bwMode="auto">
          <a:xfrm rot="20067858">
            <a:off x="5948363" y="2911475"/>
            <a:ext cx="1266825" cy="1941513"/>
          </a:xfrm>
          <a:prstGeom prst="ellipse">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p>
        </p:txBody>
      </p:sp>
      <p:sp>
        <p:nvSpPr>
          <p:cNvPr id="5" name="Oval 23"/>
          <p:cNvSpPr>
            <a:spLocks noChangeArrowheads="1"/>
          </p:cNvSpPr>
          <p:nvPr/>
        </p:nvSpPr>
        <p:spPr bwMode="auto">
          <a:xfrm>
            <a:off x="6720114" y="4307567"/>
            <a:ext cx="369887" cy="358775"/>
          </a:xfrm>
          <a:prstGeom prst="ellipse">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 name="Oval 7"/>
          <p:cNvSpPr>
            <a:spLocks noChangeArrowheads="1"/>
          </p:cNvSpPr>
          <p:nvPr/>
        </p:nvSpPr>
        <p:spPr bwMode="auto">
          <a:xfrm rot="20043217">
            <a:off x="6235700" y="2930525"/>
            <a:ext cx="719138" cy="191611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cxnSp>
        <p:nvCxnSpPr>
          <p:cNvPr id="8" name="Přímá spojnice 7"/>
          <p:cNvCxnSpPr/>
          <p:nvPr/>
        </p:nvCxnSpPr>
        <p:spPr>
          <a:xfrm flipV="1">
            <a:off x="5396844" y="3194507"/>
            <a:ext cx="3567644" cy="1602645"/>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 name="Arc 13"/>
          <p:cNvSpPr>
            <a:spLocks/>
          </p:cNvSpPr>
          <p:nvPr/>
        </p:nvSpPr>
        <p:spPr bwMode="auto">
          <a:xfrm rot="11663244">
            <a:off x="7026623" y="2017729"/>
            <a:ext cx="622300" cy="703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9" name="Line 8"/>
          <p:cNvSpPr>
            <a:spLocks noChangeShapeType="1"/>
          </p:cNvSpPr>
          <p:nvPr/>
        </p:nvSpPr>
        <p:spPr bwMode="auto">
          <a:xfrm flipV="1">
            <a:off x="5558065" y="2156851"/>
            <a:ext cx="2111572" cy="973175"/>
          </a:xfrm>
          <a:prstGeom prst="line">
            <a:avLst/>
          </a:prstGeom>
          <a:noFill/>
          <a:ln w="41275">
            <a:solidFill>
              <a:srgbClr val="FF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mc:AlternateContent xmlns:mc="http://schemas.openxmlformats.org/markup-compatibility/2006" xmlns:a14="http://schemas.microsoft.com/office/drawing/2010/main">
        <mc:Choice Requires="a14">
          <p:sp>
            <p:nvSpPr>
              <p:cNvPr id="21" name="Text Box 12"/>
              <p:cNvSpPr txBox="1">
                <a:spLocks noChangeArrowheads="1"/>
              </p:cNvSpPr>
              <p:nvPr/>
            </p:nvSpPr>
            <p:spPr bwMode="auto">
              <a:xfrm>
                <a:off x="6738478" y="2556444"/>
                <a:ext cx="505588" cy="4616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2400" i="1" smtClean="0">
                              <a:latin typeface="Cambria Math"/>
                              <a:cs typeface="Tahoma" pitchFamily="34" charset="0"/>
                            </a:rPr>
                          </m:ctrlPr>
                        </m:accPr>
                        <m:e>
                          <m:r>
                            <a:rPr lang="cs-CZ" sz="2400" i="1" smtClean="0">
                              <a:latin typeface="Cambria Math"/>
                              <a:ea typeface="Cambria Math"/>
                              <a:cs typeface="Tahoma" pitchFamily="34" charset="0"/>
                            </a:rPr>
                            <m:t>𝜔</m:t>
                          </m:r>
                        </m:e>
                      </m:acc>
                    </m:oMath>
                  </m:oMathPara>
                </a14:m>
                <a:endParaRPr lang="cs-CZ" sz="2400" dirty="0">
                  <a:latin typeface="Comic Sans MS" pitchFamily="66" charset="0"/>
                  <a:cs typeface="Tahoma" pitchFamily="34" charset="0"/>
                </a:endParaRPr>
              </a:p>
            </p:txBody>
          </p:sp>
        </mc:Choice>
        <mc:Fallback xmlns="">
          <p:sp>
            <p:nvSpPr>
              <p:cNvPr id="21" name="Text Box 12"/>
              <p:cNvSpPr txBox="1">
                <a:spLocks noRot="1" noChangeAspect="1" noMove="1" noResize="1" noEditPoints="1" noAdjustHandles="1" noChangeArrowheads="1" noChangeShapeType="1" noTextEdit="1"/>
              </p:cNvSpPr>
              <p:nvPr/>
            </p:nvSpPr>
            <p:spPr bwMode="auto">
              <a:xfrm>
                <a:off x="6738478" y="2556444"/>
                <a:ext cx="505588" cy="461665"/>
              </a:xfrm>
              <a:prstGeom prst="rect">
                <a:avLst/>
              </a:prstGeom>
              <a:blipFill rotWithShape="1">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sp>
        <p:nvSpPr>
          <p:cNvPr id="32" name="TextovéPole 31"/>
          <p:cNvSpPr txBox="1"/>
          <p:nvPr/>
        </p:nvSpPr>
        <p:spPr>
          <a:xfrm>
            <a:off x="5201919" y="3194507"/>
            <a:ext cx="389850" cy="400110"/>
          </a:xfrm>
          <a:prstGeom prst="rect">
            <a:avLst/>
          </a:prstGeom>
          <a:noFill/>
        </p:spPr>
        <p:txBody>
          <a:bodyPr wrap="none" rtlCol="0">
            <a:spAutoFit/>
          </a:bodyPr>
          <a:lstStyle/>
          <a:p>
            <a:r>
              <a:rPr lang="cs-CZ" sz="2000" dirty="0">
                <a:latin typeface="Comic Sans MS" pitchFamily="66" charset="0"/>
              </a:rPr>
              <a:t>O</a:t>
            </a:r>
          </a:p>
        </p:txBody>
      </p:sp>
      <p:sp>
        <p:nvSpPr>
          <p:cNvPr id="37" name="TextovéPole 36"/>
          <p:cNvSpPr txBox="1"/>
          <p:nvPr/>
        </p:nvSpPr>
        <p:spPr>
          <a:xfrm>
            <a:off x="6581775" y="3682176"/>
            <a:ext cx="559769" cy="400110"/>
          </a:xfrm>
          <a:prstGeom prst="rect">
            <a:avLst/>
          </a:prstGeom>
          <a:noFill/>
        </p:spPr>
        <p:txBody>
          <a:bodyPr wrap="none" rtlCol="0">
            <a:spAutoFit/>
          </a:bodyPr>
          <a:lstStyle/>
          <a:p>
            <a:r>
              <a:rPr lang="cs-CZ" sz="2000" dirty="0" smtClean="0">
                <a:latin typeface="Comic Sans MS" pitchFamily="66" charset="0"/>
              </a:rPr>
              <a:t>SH</a:t>
            </a:r>
            <a:endParaRPr lang="cs-CZ" sz="2000" dirty="0">
              <a:latin typeface="Comic Sans MS" pitchFamily="66" charset="0"/>
            </a:endParaRPr>
          </a:p>
        </p:txBody>
      </p:sp>
      <p:cxnSp>
        <p:nvCxnSpPr>
          <p:cNvPr id="22" name="Přímá spojnice 21"/>
          <p:cNvCxnSpPr/>
          <p:nvPr/>
        </p:nvCxnSpPr>
        <p:spPr>
          <a:xfrm flipV="1">
            <a:off x="4437775" y="3105033"/>
            <a:ext cx="1165346" cy="489584"/>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flipV="1">
            <a:off x="7724847" y="1622834"/>
            <a:ext cx="1165346" cy="489584"/>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7951928" y="2088085"/>
            <a:ext cx="580512" cy="126174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3" name="TextovéPole 22"/>
          <p:cNvSpPr txBox="1"/>
          <p:nvPr/>
        </p:nvSpPr>
        <p:spPr>
          <a:xfrm>
            <a:off x="7769025" y="2620140"/>
            <a:ext cx="365806" cy="461665"/>
          </a:xfrm>
          <a:prstGeom prst="rect">
            <a:avLst/>
          </a:prstGeom>
          <a:noFill/>
        </p:spPr>
        <p:txBody>
          <a:bodyPr wrap="none" rtlCol="0">
            <a:spAutoFit/>
          </a:bodyPr>
          <a:lstStyle/>
          <a:p>
            <a:r>
              <a:rPr lang="cs-CZ" sz="2400" i="1" dirty="0" smtClean="0">
                <a:latin typeface="Comic Sans MS" pitchFamily="66" charset="0"/>
              </a:rPr>
              <a:t>d</a:t>
            </a:r>
            <a:endParaRPr lang="cs-CZ" sz="2400" i="1" dirty="0">
              <a:latin typeface="Comic Sans MS" pitchFamily="66" charset="0"/>
            </a:endParaRPr>
          </a:p>
        </p:txBody>
      </p:sp>
      <p:sp>
        <p:nvSpPr>
          <p:cNvPr id="38" name="Oval 23"/>
          <p:cNvSpPr>
            <a:spLocks noChangeAspect="1" noChangeArrowheads="1"/>
          </p:cNvSpPr>
          <p:nvPr/>
        </p:nvSpPr>
        <p:spPr bwMode="auto">
          <a:xfrm>
            <a:off x="6686842" y="4153443"/>
            <a:ext cx="110966" cy="107632"/>
          </a:xfrm>
          <a:prstGeom prst="ellipse">
            <a:avLst/>
          </a:prstGeom>
          <a:solidFill>
            <a:schemeClr val="tx1"/>
          </a:solidFill>
          <a:ln w="9525">
            <a:noFill/>
            <a:miter lim="800000"/>
            <a:headEnd/>
            <a:tailEnd/>
          </a:ln>
          <a:effectLst/>
          <a:extLst/>
        </p:spPr>
        <p:txBody>
          <a:bodyPr wrap="none" anchor="ctr"/>
          <a:lstStyle/>
          <a:p>
            <a:endParaRPr lang="cs-CZ"/>
          </a:p>
        </p:txBody>
      </p:sp>
      <p:cxnSp>
        <p:nvCxnSpPr>
          <p:cNvPr id="27" name="Přímá spojnice se šipkou 26"/>
          <p:cNvCxnSpPr/>
          <p:nvPr/>
        </p:nvCxnSpPr>
        <p:spPr>
          <a:xfrm>
            <a:off x="5558065" y="3130026"/>
            <a:ext cx="1128777" cy="1023417"/>
          </a:xfrm>
          <a:prstGeom prst="straightConnector1">
            <a:avLst/>
          </a:prstGeom>
          <a:ln w="412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 Box 12"/>
              <p:cNvSpPr txBox="1">
                <a:spLocks noChangeArrowheads="1"/>
              </p:cNvSpPr>
              <p:nvPr/>
            </p:nvSpPr>
            <p:spPr bwMode="auto">
              <a:xfrm>
                <a:off x="6185208" y="3323612"/>
                <a:ext cx="428643" cy="4616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2400" i="1" smtClean="0">
                              <a:latin typeface="Cambria Math"/>
                              <a:cs typeface="Tahoma" pitchFamily="34" charset="0"/>
                            </a:rPr>
                          </m:ctrlPr>
                        </m:accPr>
                        <m:e>
                          <m:r>
                            <a:rPr lang="cs-CZ" sz="2400" b="0" i="1" smtClean="0">
                              <a:latin typeface="Cambria Math"/>
                              <a:cs typeface="Tahoma" pitchFamily="34" charset="0"/>
                            </a:rPr>
                            <m:t>𝑟</m:t>
                          </m:r>
                        </m:e>
                      </m:acc>
                    </m:oMath>
                  </m:oMathPara>
                </a14:m>
                <a:endParaRPr lang="cs-CZ" sz="2400" dirty="0">
                  <a:latin typeface="Comic Sans MS" pitchFamily="66" charset="0"/>
                  <a:cs typeface="Tahoma" pitchFamily="34" charset="0"/>
                </a:endParaRPr>
              </a:p>
            </p:txBody>
          </p:sp>
        </mc:Choice>
        <mc:Fallback xmlns="">
          <p:sp>
            <p:nvSpPr>
              <p:cNvPr id="41" name="Text Box 12"/>
              <p:cNvSpPr txBox="1">
                <a:spLocks noRot="1" noChangeAspect="1" noMove="1" noResize="1" noEditPoints="1" noAdjustHandles="1" noChangeArrowheads="1" noChangeShapeType="1" noTextEdit="1"/>
              </p:cNvSpPr>
              <p:nvPr/>
            </p:nvSpPr>
            <p:spPr bwMode="auto">
              <a:xfrm>
                <a:off x="6185208" y="3323612"/>
                <a:ext cx="428643" cy="461665"/>
              </a:xfrm>
              <a:prstGeom prst="rect">
                <a:avLst/>
              </a:prstGeom>
              <a:blipFill rotWithShape="1">
                <a:blip r:embed="rId4"/>
                <a:stretch>
                  <a:fillRect t="-19737" r="-328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sp>
        <p:nvSpPr>
          <p:cNvPr id="43" name="Oval 23"/>
          <p:cNvSpPr>
            <a:spLocks noChangeAspect="1" noChangeArrowheads="1"/>
          </p:cNvSpPr>
          <p:nvPr/>
        </p:nvSpPr>
        <p:spPr bwMode="auto">
          <a:xfrm>
            <a:off x="5510492" y="3081673"/>
            <a:ext cx="115941" cy="112457"/>
          </a:xfrm>
          <a:prstGeom prst="ellipse">
            <a:avLst/>
          </a:prstGeom>
          <a:solidFill>
            <a:schemeClr val="tx1"/>
          </a:solidFill>
          <a:ln w="9525">
            <a:noFill/>
            <a:miter lim="800000"/>
            <a:headEnd/>
            <a:tailEnd/>
          </a:ln>
          <a:effectLst/>
          <a:extLst/>
        </p:spPr>
        <p:txBody>
          <a:bodyPr wrap="none" anchor="ctr"/>
          <a:lstStyle/>
          <a:p>
            <a:endParaRPr lang="cs-CZ"/>
          </a:p>
        </p:txBody>
      </p:sp>
    </p:spTree>
    <p:extLst>
      <p:ext uri="{BB962C8B-B14F-4D97-AF65-F5344CB8AC3E}">
        <p14:creationId xmlns:p14="http://schemas.microsoft.com/office/powerpoint/2010/main" val="3510525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04664"/>
            <a:ext cx="8640960" cy="1066130"/>
          </a:xfrm>
        </p:spPr>
        <p:txBody>
          <a:bodyPr>
            <a:noAutofit/>
          </a:bodyPr>
          <a:lstStyle/>
          <a:p>
            <a:r>
              <a:rPr lang="cs-CZ" b="1" dirty="0" smtClean="0">
                <a:solidFill>
                  <a:srgbClr val="E60000"/>
                </a:solidFill>
                <a:latin typeface="Comic Sans MS" pitchFamily="66" charset="0"/>
              </a:rPr>
              <a:t>Výběr několika omylů           z mnohých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395536" y="1916832"/>
            <a:ext cx="8229600" cy="4536504"/>
          </a:xfrm>
        </p:spPr>
        <p:txBody>
          <a:bodyPr>
            <a:normAutofit/>
          </a:bodyPr>
          <a:lstStyle/>
          <a:p>
            <a:r>
              <a:rPr lang="cs-CZ" sz="2600" dirty="0">
                <a:latin typeface="Comic Sans MS" pitchFamily="66" charset="0"/>
              </a:rPr>
              <a:t>s</a:t>
            </a:r>
            <a:r>
              <a:rPr lang="cs-CZ" sz="2600" dirty="0" smtClean="0">
                <a:latin typeface="Comic Sans MS" pitchFamily="66" charset="0"/>
              </a:rPr>
              <a:t>kládání pohybů, „princip nezávislosti pohybů</a:t>
            </a:r>
          </a:p>
          <a:p>
            <a:endParaRPr lang="cs-CZ" sz="2600" dirty="0" smtClean="0">
              <a:latin typeface="Comic Sans MS" pitchFamily="66" charset="0"/>
            </a:endParaRPr>
          </a:p>
          <a:p>
            <a:r>
              <a:rPr lang="cs-CZ" sz="2600" dirty="0" smtClean="0">
                <a:latin typeface="Comic Sans MS" pitchFamily="66" charset="0"/>
              </a:rPr>
              <a:t>síly, skládání sil</a:t>
            </a:r>
          </a:p>
          <a:p>
            <a:endParaRPr lang="cs-CZ" sz="2600" dirty="0" smtClean="0">
              <a:latin typeface="Comic Sans MS" pitchFamily="66" charset="0"/>
            </a:endParaRPr>
          </a:p>
          <a:p>
            <a:r>
              <a:rPr lang="cs-CZ" sz="2600" dirty="0">
                <a:latin typeface="Comic Sans MS" pitchFamily="66" charset="0"/>
              </a:rPr>
              <a:t>v</a:t>
            </a:r>
            <a:r>
              <a:rPr lang="cs-CZ" sz="2600" dirty="0" smtClean="0">
                <a:latin typeface="Comic Sans MS" pitchFamily="66" charset="0"/>
              </a:rPr>
              <a:t>alení těles, valivý odpor</a:t>
            </a:r>
          </a:p>
          <a:p>
            <a:endParaRPr lang="cs-CZ" sz="2600" dirty="0" smtClean="0">
              <a:latin typeface="Comic Sans MS" pitchFamily="66" charset="0"/>
            </a:endParaRPr>
          </a:p>
          <a:p>
            <a:r>
              <a:rPr lang="cs-CZ" sz="2600" dirty="0">
                <a:latin typeface="Comic Sans MS" pitchFamily="66" charset="0"/>
              </a:rPr>
              <a:t>h</a:t>
            </a:r>
            <a:r>
              <a:rPr lang="cs-CZ" sz="2600" dirty="0" smtClean="0">
                <a:latin typeface="Comic Sans MS" pitchFamily="66" charset="0"/>
              </a:rPr>
              <a:t>armonický kmitavý pohyb</a:t>
            </a:r>
          </a:p>
          <a:p>
            <a:endParaRPr lang="cs-CZ" sz="2600" dirty="0" smtClean="0">
              <a:latin typeface="Comic Sans MS" pitchFamily="66" charset="0"/>
            </a:endParaRPr>
          </a:p>
          <a:p>
            <a:r>
              <a:rPr lang="cs-CZ" sz="2600" dirty="0">
                <a:latin typeface="Comic Sans MS" pitchFamily="66" charset="0"/>
              </a:rPr>
              <a:t>k</a:t>
            </a:r>
            <a:r>
              <a:rPr lang="cs-CZ" sz="2600" dirty="0" smtClean="0">
                <a:latin typeface="Comic Sans MS" pitchFamily="66" charset="0"/>
              </a:rPr>
              <a:t>yvadla</a:t>
            </a:r>
          </a:p>
          <a:p>
            <a:endParaRPr lang="cs-CZ" sz="2600" dirty="0" smtClean="0">
              <a:latin typeface="Comic Sans MS" pitchFamily="66" charset="0"/>
            </a:endParaRPr>
          </a:p>
          <a:p>
            <a:pPr marL="0" indent="0">
              <a:buNone/>
            </a:pPr>
            <a:endParaRPr lang="cs-CZ" sz="2600" dirty="0" smtClean="0">
              <a:latin typeface="Comic Sans MS" pitchFamily="66" charset="0"/>
            </a:endParaRPr>
          </a:p>
          <a:p>
            <a:endParaRPr lang="cs-CZ" dirty="0" smtClean="0"/>
          </a:p>
          <a:p>
            <a:endParaRPr lang="cs-CZ" dirty="0"/>
          </a:p>
        </p:txBody>
      </p:sp>
    </p:spTree>
    <p:extLst>
      <p:ext uri="{BB962C8B-B14F-4D97-AF65-F5344CB8AC3E}">
        <p14:creationId xmlns:p14="http://schemas.microsoft.com/office/powerpoint/2010/main" val="2420811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130"/>
          </a:xfrm>
        </p:spPr>
        <p:txBody>
          <a:bodyPr>
            <a:normAutofit/>
          </a:bodyPr>
          <a:lstStyle/>
          <a:p>
            <a:r>
              <a:rPr lang="cs-CZ" b="1" dirty="0" smtClean="0">
                <a:solidFill>
                  <a:srgbClr val="E60000"/>
                </a:solidFill>
                <a:latin typeface="Comic Sans MS" pitchFamily="66" charset="0"/>
              </a:rPr>
              <a:t>Problém valení tělesa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395536" y="1556792"/>
            <a:ext cx="8229600" cy="4680520"/>
          </a:xfrm>
          <a:noFill/>
        </p:spPr>
        <p:txBody>
          <a:bodyPr>
            <a:normAutofit/>
          </a:bodyPr>
          <a:lstStyle/>
          <a:p>
            <a:r>
              <a:rPr lang="cs-CZ" sz="2400" dirty="0" smtClean="0">
                <a:latin typeface="Comic Sans MS" pitchFamily="66" charset="0"/>
              </a:rPr>
              <a:t>Gymnaziální učebnice jej pro jistotu neřeší. </a:t>
            </a:r>
          </a:p>
          <a:p>
            <a:pPr marL="0" indent="0">
              <a:buNone/>
            </a:pPr>
            <a:endParaRPr lang="cs-CZ" sz="2400" dirty="0" smtClean="0">
              <a:latin typeface="Comic Sans MS" pitchFamily="66" charset="0"/>
            </a:endParaRPr>
          </a:p>
          <a:p>
            <a:r>
              <a:rPr lang="cs-CZ" sz="2400" dirty="0" smtClean="0">
                <a:latin typeface="Comic Sans MS" pitchFamily="66" charset="0"/>
              </a:rPr>
              <a:t>Valení bez klouzání (většina textů z mechaniky včetně vysokoškolských): „Statická třecí síla nekoná práci.“ </a:t>
            </a:r>
          </a:p>
          <a:p>
            <a:pPr marL="0" indent="0">
              <a:buNone/>
            </a:pPr>
            <a:endParaRPr lang="cs-CZ" dirty="0" smtClean="0"/>
          </a:p>
        </p:txBody>
      </p:sp>
      <p:sp>
        <p:nvSpPr>
          <p:cNvPr id="5" name="Volný tvar 4"/>
          <p:cNvSpPr/>
          <p:nvPr/>
        </p:nvSpPr>
        <p:spPr>
          <a:xfrm>
            <a:off x="1306286" y="3792022"/>
            <a:ext cx="3697762" cy="1807845"/>
          </a:xfrm>
          <a:custGeom>
            <a:avLst/>
            <a:gdLst>
              <a:gd name="connsiteX0" fmla="*/ 0 w 3483428"/>
              <a:gd name="connsiteY0" fmla="*/ 33608 h 1528580"/>
              <a:gd name="connsiteX1" fmla="*/ 101600 w 3483428"/>
              <a:gd name="connsiteY1" fmla="*/ 4580 h 1528580"/>
              <a:gd name="connsiteX2" fmla="*/ 275771 w 3483428"/>
              <a:gd name="connsiteY2" fmla="*/ 4580 h 1528580"/>
              <a:gd name="connsiteX3" fmla="*/ 391885 w 3483428"/>
              <a:gd name="connsiteY3" fmla="*/ 48123 h 1528580"/>
              <a:gd name="connsiteX4" fmla="*/ 580571 w 3483428"/>
              <a:gd name="connsiteY4" fmla="*/ 164237 h 1528580"/>
              <a:gd name="connsiteX5" fmla="*/ 682171 w 3483428"/>
              <a:gd name="connsiteY5" fmla="*/ 323894 h 1528580"/>
              <a:gd name="connsiteX6" fmla="*/ 812800 w 3483428"/>
              <a:gd name="connsiteY6" fmla="*/ 498066 h 1528580"/>
              <a:gd name="connsiteX7" fmla="*/ 1030514 w 3483428"/>
              <a:gd name="connsiteY7" fmla="*/ 686751 h 1528580"/>
              <a:gd name="connsiteX8" fmla="*/ 1262743 w 3483428"/>
              <a:gd name="connsiteY8" fmla="*/ 788351 h 1528580"/>
              <a:gd name="connsiteX9" fmla="*/ 1756228 w 3483428"/>
              <a:gd name="connsiteY9" fmla="*/ 948008 h 1528580"/>
              <a:gd name="connsiteX10" fmla="*/ 2249714 w 3483428"/>
              <a:gd name="connsiteY10" fmla="*/ 991551 h 1528580"/>
              <a:gd name="connsiteX11" fmla="*/ 2670628 w 3483428"/>
              <a:gd name="connsiteY11" fmla="*/ 1035094 h 1528580"/>
              <a:gd name="connsiteX12" fmla="*/ 2859314 w 3483428"/>
              <a:gd name="connsiteY12" fmla="*/ 1136694 h 1528580"/>
              <a:gd name="connsiteX13" fmla="*/ 2989943 w 3483428"/>
              <a:gd name="connsiteY13" fmla="*/ 1223780 h 1528580"/>
              <a:gd name="connsiteX14" fmla="*/ 3483428 w 3483428"/>
              <a:gd name="connsiteY14" fmla="*/ 1528580 h 152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83428" h="1528580">
                <a:moveTo>
                  <a:pt x="0" y="33608"/>
                </a:moveTo>
                <a:cubicBezTo>
                  <a:pt x="27819" y="21513"/>
                  <a:pt x="55638" y="9418"/>
                  <a:pt x="101600" y="4580"/>
                </a:cubicBezTo>
                <a:cubicBezTo>
                  <a:pt x="147562" y="-258"/>
                  <a:pt x="227390" y="-2677"/>
                  <a:pt x="275771" y="4580"/>
                </a:cubicBezTo>
                <a:cubicBezTo>
                  <a:pt x="324152" y="11837"/>
                  <a:pt x="341085" y="21514"/>
                  <a:pt x="391885" y="48123"/>
                </a:cubicBezTo>
                <a:cubicBezTo>
                  <a:pt x="442685" y="74732"/>
                  <a:pt x="532190" y="118275"/>
                  <a:pt x="580571" y="164237"/>
                </a:cubicBezTo>
                <a:cubicBezTo>
                  <a:pt x="628952" y="210199"/>
                  <a:pt x="643466" y="268256"/>
                  <a:pt x="682171" y="323894"/>
                </a:cubicBezTo>
                <a:cubicBezTo>
                  <a:pt x="720876" y="379532"/>
                  <a:pt x="754743" y="437590"/>
                  <a:pt x="812800" y="498066"/>
                </a:cubicBezTo>
                <a:cubicBezTo>
                  <a:pt x="870857" y="558542"/>
                  <a:pt x="955524" y="638370"/>
                  <a:pt x="1030514" y="686751"/>
                </a:cubicBezTo>
                <a:cubicBezTo>
                  <a:pt x="1105504" y="735132"/>
                  <a:pt x="1141791" y="744808"/>
                  <a:pt x="1262743" y="788351"/>
                </a:cubicBezTo>
                <a:cubicBezTo>
                  <a:pt x="1383695" y="831894"/>
                  <a:pt x="1591733" y="914141"/>
                  <a:pt x="1756228" y="948008"/>
                </a:cubicBezTo>
                <a:cubicBezTo>
                  <a:pt x="1920723" y="981875"/>
                  <a:pt x="2249714" y="991551"/>
                  <a:pt x="2249714" y="991551"/>
                </a:cubicBezTo>
                <a:cubicBezTo>
                  <a:pt x="2402114" y="1006065"/>
                  <a:pt x="2569028" y="1010904"/>
                  <a:pt x="2670628" y="1035094"/>
                </a:cubicBezTo>
                <a:cubicBezTo>
                  <a:pt x="2772228" y="1059284"/>
                  <a:pt x="2806095" y="1105246"/>
                  <a:pt x="2859314" y="1136694"/>
                </a:cubicBezTo>
                <a:cubicBezTo>
                  <a:pt x="2912533" y="1168142"/>
                  <a:pt x="2885924" y="1158466"/>
                  <a:pt x="2989943" y="1223780"/>
                </a:cubicBezTo>
                <a:cubicBezTo>
                  <a:pt x="3093962" y="1289094"/>
                  <a:pt x="3288695" y="1408837"/>
                  <a:pt x="3483428" y="152858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p:cNvSpPr/>
          <p:nvPr/>
        </p:nvSpPr>
        <p:spPr>
          <a:xfrm>
            <a:off x="2195668" y="3785023"/>
            <a:ext cx="914400" cy="9144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7"/>
          <p:cNvCxnSpPr>
            <a:endCxn id="5" idx="2"/>
          </p:cNvCxnSpPr>
          <p:nvPr/>
        </p:nvCxnSpPr>
        <p:spPr>
          <a:xfrm>
            <a:off x="827584" y="3792022"/>
            <a:ext cx="771441" cy="541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827583" y="5620598"/>
            <a:ext cx="4176465"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1042187" y="3792022"/>
            <a:ext cx="0" cy="1802428"/>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568697" y="4430574"/>
            <a:ext cx="354584" cy="461665"/>
          </a:xfrm>
          <a:prstGeom prst="rect">
            <a:avLst/>
          </a:prstGeom>
          <a:noFill/>
        </p:spPr>
        <p:txBody>
          <a:bodyPr wrap="none" rtlCol="0">
            <a:spAutoFit/>
          </a:bodyPr>
          <a:lstStyle/>
          <a:p>
            <a:r>
              <a:rPr lang="cs-CZ" sz="2400" i="1" dirty="0" smtClean="0">
                <a:latin typeface="Cambria Math" pitchFamily="18" charset="0"/>
                <a:ea typeface="Cambria Math" pitchFamily="18" charset="0"/>
              </a:rPr>
              <a:t>h</a:t>
            </a:r>
            <a:endParaRPr lang="cs-CZ" sz="2400"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4" name="Obdélník 13"/>
              <p:cNvSpPr/>
              <p:nvPr/>
            </p:nvSpPr>
            <p:spPr>
              <a:xfrm>
                <a:off x="4716016" y="3730150"/>
                <a:ext cx="3434082" cy="613886"/>
              </a:xfrm>
              <a:prstGeom prst="rect">
                <a:avLst/>
              </a:prstGeom>
            </p:spPr>
            <p:txBody>
              <a:bodyPr wrap="none">
                <a:spAutoFit/>
              </a:bodyPr>
              <a:lstStyle/>
              <a:p>
                <a:r>
                  <a:rPr lang="cs-CZ" sz="2400" i="1" dirty="0" err="1" smtClean="0"/>
                  <a:t>mgh</a:t>
                </a:r>
                <a:r>
                  <a:rPr lang="cs-CZ" sz="2400" i="1" dirty="0" smtClean="0"/>
                  <a:t> </a:t>
                </a:r>
                <a:r>
                  <a:rPr lang="cs-CZ" sz="2400" dirty="0" smtClean="0"/>
                  <a:t> </a:t>
                </a:r>
                <a14:m>
                  <m:oMath xmlns:m="http://schemas.openxmlformats.org/officeDocument/2006/math">
                    <m:r>
                      <a:rPr lang="cs-CZ" sz="2400" i="1">
                        <a:latin typeface="Cambria Math"/>
                      </a:rPr>
                      <m:t>= </m:t>
                    </m:r>
                    <m:f>
                      <m:fPr>
                        <m:ctrlPr>
                          <a:rPr lang="cs-CZ" sz="2400" i="1">
                            <a:latin typeface="Cambria Math"/>
                          </a:rPr>
                        </m:ctrlPr>
                      </m:fPr>
                      <m:num>
                        <m:r>
                          <a:rPr lang="cs-CZ" sz="2400" i="1">
                            <a:latin typeface="Cambria Math"/>
                          </a:rPr>
                          <m:t>1 </m:t>
                        </m:r>
                      </m:num>
                      <m:den>
                        <m:r>
                          <a:rPr lang="cs-CZ" sz="2400" i="1">
                            <a:latin typeface="Cambria Math"/>
                          </a:rPr>
                          <m:t>2</m:t>
                        </m:r>
                      </m:den>
                    </m:f>
                    <m:r>
                      <a:rPr lang="cs-CZ" sz="2400" i="1" dirty="0">
                        <a:latin typeface="Cambria Math"/>
                      </a:rPr>
                      <m:t>𝑚</m:t>
                    </m:r>
                    <m:sSup>
                      <m:sSupPr>
                        <m:ctrlPr>
                          <a:rPr lang="cs-CZ" sz="2400" i="1" dirty="0">
                            <a:latin typeface="Cambria Math"/>
                          </a:rPr>
                        </m:ctrlPr>
                      </m:sSupPr>
                      <m:e>
                        <m:r>
                          <a:rPr lang="cs-CZ" sz="2400" i="1" dirty="0">
                            <a:latin typeface="Cambria Math"/>
                          </a:rPr>
                          <m:t>𝑣</m:t>
                        </m:r>
                      </m:e>
                      <m:sup>
                        <m:r>
                          <a:rPr lang="cs-CZ" sz="2400" i="1" dirty="0">
                            <a:latin typeface="Cambria Math"/>
                          </a:rPr>
                          <m:t>2</m:t>
                        </m:r>
                      </m:sup>
                    </m:sSup>
                    <m:r>
                      <a:rPr lang="cs-CZ" sz="2400" dirty="0">
                        <a:latin typeface="Cambria Math"/>
                      </a:rPr>
                      <m:t>+ </m:t>
                    </m:r>
                    <m:f>
                      <m:fPr>
                        <m:ctrlPr>
                          <a:rPr lang="cs-CZ" sz="2400" i="1">
                            <a:latin typeface="Cambria Math"/>
                          </a:rPr>
                        </m:ctrlPr>
                      </m:fPr>
                      <m:num>
                        <m:r>
                          <a:rPr lang="cs-CZ" sz="2400" i="1">
                            <a:latin typeface="Cambria Math"/>
                          </a:rPr>
                          <m:t>1 </m:t>
                        </m:r>
                      </m:num>
                      <m:den>
                        <m:r>
                          <a:rPr lang="cs-CZ" sz="2400" i="1">
                            <a:latin typeface="Cambria Math"/>
                          </a:rPr>
                          <m:t>2</m:t>
                        </m:r>
                      </m:den>
                    </m:f>
                    <m:sSub>
                      <m:sSubPr>
                        <m:ctrlPr>
                          <a:rPr lang="cs-CZ" sz="2400" i="1">
                            <a:latin typeface="Cambria Math"/>
                          </a:rPr>
                        </m:ctrlPr>
                      </m:sSubPr>
                      <m:e>
                        <m:r>
                          <a:rPr lang="cs-CZ" sz="2400" i="1">
                            <a:latin typeface="Cambria Math"/>
                          </a:rPr>
                          <m:t>𝐽</m:t>
                        </m:r>
                      </m:e>
                      <m:sub>
                        <m:r>
                          <a:rPr lang="cs-CZ" sz="2400" i="1">
                            <a:latin typeface="Cambria Math"/>
                          </a:rPr>
                          <m:t>0</m:t>
                        </m:r>
                      </m:sub>
                    </m:sSub>
                    <m:sSup>
                      <m:sSupPr>
                        <m:ctrlPr>
                          <a:rPr lang="cs-CZ" sz="2400" i="1" dirty="0">
                            <a:latin typeface="Cambria Math"/>
                          </a:rPr>
                        </m:ctrlPr>
                      </m:sSupPr>
                      <m:e>
                        <m:r>
                          <a:rPr lang="cs-CZ" sz="2400" i="1" dirty="0">
                            <a:latin typeface="Cambria Math"/>
                            <a:ea typeface="Cambria Math"/>
                          </a:rPr>
                          <m:t>𝜔</m:t>
                        </m:r>
                      </m:e>
                      <m:sup>
                        <m:r>
                          <a:rPr lang="cs-CZ" sz="2400" i="1" dirty="0">
                            <a:latin typeface="Cambria Math"/>
                          </a:rPr>
                          <m:t>2</m:t>
                        </m:r>
                      </m:sup>
                    </m:sSup>
                  </m:oMath>
                </a14:m>
                <a:endParaRPr lang="cs-CZ" sz="2400" dirty="0">
                  <a:solidFill>
                    <a:srgbClr val="0000FF"/>
                  </a:solidFill>
                  <a:latin typeface="Comic Sans MS" pitchFamily="66" charset="0"/>
                </a:endParaRPr>
              </a:p>
            </p:txBody>
          </p:sp>
        </mc:Choice>
        <mc:Fallback xmlns="">
          <p:sp>
            <p:nvSpPr>
              <p:cNvPr id="14" name="Obdélník 13"/>
              <p:cNvSpPr>
                <a:spLocks noRot="1" noChangeAspect="1" noMove="1" noResize="1" noEditPoints="1" noAdjustHandles="1" noChangeArrowheads="1" noChangeShapeType="1" noTextEdit="1"/>
              </p:cNvSpPr>
              <p:nvPr/>
            </p:nvSpPr>
            <p:spPr>
              <a:xfrm>
                <a:off x="4716016" y="3730150"/>
                <a:ext cx="3434082" cy="613886"/>
              </a:xfrm>
              <a:prstGeom prst="rect">
                <a:avLst/>
              </a:prstGeom>
              <a:blipFill rotWithShape="1">
                <a:blip r:embed="rId2"/>
                <a:stretch>
                  <a:fillRect l="-2842" b="-9901"/>
                </a:stretch>
              </a:blipFill>
            </p:spPr>
            <p:txBody>
              <a:bodyPr/>
              <a:lstStyle/>
              <a:p>
                <a:r>
                  <a:rPr lang="cs-CZ">
                    <a:noFill/>
                  </a:rPr>
                  <a:t> </a:t>
                </a:r>
              </a:p>
            </p:txBody>
          </p:sp>
        </mc:Fallback>
      </mc:AlternateContent>
      <p:cxnSp>
        <p:nvCxnSpPr>
          <p:cNvPr id="16" name="Přímá spojnice se šipkou 15"/>
          <p:cNvCxnSpPr/>
          <p:nvPr/>
        </p:nvCxnSpPr>
        <p:spPr>
          <a:xfrm>
            <a:off x="2638488" y="4176930"/>
            <a:ext cx="0" cy="1710685"/>
          </a:xfrm>
          <a:prstGeom prst="straightConnector1">
            <a:avLst/>
          </a:prstGeom>
          <a:ln w="412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V="1">
            <a:off x="2366399" y="3432599"/>
            <a:ext cx="696551" cy="1223012"/>
          </a:xfrm>
          <a:prstGeom prst="straightConnector1">
            <a:avLst/>
          </a:prstGeom>
          <a:ln w="412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H="1" flipV="1">
            <a:off x="1718327" y="4206772"/>
            <a:ext cx="648072" cy="413416"/>
          </a:xfrm>
          <a:prstGeom prst="straightConnector1">
            <a:avLst/>
          </a:prstGeom>
          <a:ln w="412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a:off x="2731505" y="5620598"/>
            <a:ext cx="585417" cy="461665"/>
          </a:xfrm>
          <a:prstGeom prst="rect">
            <a:avLst/>
          </a:prstGeom>
          <a:noFill/>
        </p:spPr>
        <p:txBody>
          <a:bodyPr wrap="none" rtlCol="0">
            <a:spAutoFit/>
          </a:bodyPr>
          <a:lstStyle/>
          <a:p>
            <a:r>
              <a:rPr lang="cs-CZ" sz="2400" i="1" dirty="0" smtClean="0">
                <a:latin typeface="Cambria Math" pitchFamily="18" charset="0"/>
                <a:ea typeface="Cambria Math" pitchFamily="18" charset="0"/>
              </a:rPr>
              <a:t>m</a:t>
            </a:r>
            <a:r>
              <a:rPr lang="cs-CZ" sz="2400" b="1" i="1" dirty="0" smtClean="0">
                <a:latin typeface="Cambria Math" pitchFamily="18" charset="0"/>
                <a:ea typeface="Cambria Math" pitchFamily="18" charset="0"/>
              </a:rPr>
              <a:t>g</a:t>
            </a:r>
            <a:endParaRPr lang="cs-CZ" sz="2400" dirty="0">
              <a:latin typeface="Cambria Math" pitchFamily="18" charset="0"/>
              <a:ea typeface="Cambria Math" pitchFamily="18" charset="0"/>
            </a:endParaRPr>
          </a:p>
        </p:txBody>
      </p:sp>
      <p:sp>
        <p:nvSpPr>
          <p:cNvPr id="23" name="TextovéPole 22"/>
          <p:cNvSpPr txBox="1"/>
          <p:nvPr/>
        </p:nvSpPr>
        <p:spPr>
          <a:xfrm>
            <a:off x="3110068" y="3499317"/>
            <a:ext cx="389850" cy="461665"/>
          </a:xfrm>
          <a:prstGeom prst="rect">
            <a:avLst/>
          </a:prstGeom>
          <a:noFill/>
        </p:spPr>
        <p:txBody>
          <a:bodyPr wrap="none" rtlCol="0">
            <a:spAutoFit/>
          </a:bodyPr>
          <a:lstStyle/>
          <a:p>
            <a:r>
              <a:rPr lang="cs-CZ" sz="2400" b="1" i="1" dirty="0">
                <a:latin typeface="Cambria Math" pitchFamily="18" charset="0"/>
                <a:ea typeface="Cambria Math" pitchFamily="18" charset="0"/>
              </a:rPr>
              <a:t>N</a:t>
            </a:r>
            <a:endParaRPr lang="cs-CZ" sz="2400" dirty="0">
              <a:latin typeface="Cambria Math" pitchFamily="18" charset="0"/>
              <a:ea typeface="Cambria Math" pitchFamily="18" charset="0"/>
            </a:endParaRPr>
          </a:p>
        </p:txBody>
      </p:sp>
      <p:sp>
        <p:nvSpPr>
          <p:cNvPr id="24" name="TextovéPole 23"/>
          <p:cNvSpPr txBox="1"/>
          <p:nvPr/>
        </p:nvSpPr>
        <p:spPr>
          <a:xfrm>
            <a:off x="1475938" y="4176930"/>
            <a:ext cx="452368" cy="461665"/>
          </a:xfrm>
          <a:prstGeom prst="rect">
            <a:avLst/>
          </a:prstGeom>
          <a:noFill/>
        </p:spPr>
        <p:txBody>
          <a:bodyPr wrap="none" rtlCol="0">
            <a:spAutoFit/>
          </a:bodyPr>
          <a:lstStyle/>
          <a:p>
            <a:r>
              <a:rPr lang="cs-CZ" sz="2400" b="1" i="1" dirty="0" err="1" smtClean="0">
                <a:latin typeface="Cambria Math" pitchFamily="18" charset="0"/>
                <a:ea typeface="Cambria Math" pitchFamily="18" charset="0"/>
              </a:rPr>
              <a:t>T</a:t>
            </a:r>
            <a:r>
              <a:rPr lang="cs-CZ" sz="2400" baseline="-25000" dirty="0" err="1">
                <a:latin typeface="Cambria Math" pitchFamily="18" charset="0"/>
                <a:ea typeface="Cambria Math" pitchFamily="18" charset="0"/>
              </a:rPr>
              <a:t>s</a:t>
            </a:r>
            <a:endParaRPr lang="cs-CZ" sz="2400"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25" name="Obdélník 24"/>
              <p:cNvSpPr/>
              <p:nvPr/>
            </p:nvSpPr>
            <p:spPr>
              <a:xfrm>
                <a:off x="3830293" y="5759739"/>
                <a:ext cx="5205528" cy="645048"/>
              </a:xfrm>
              <a:prstGeom prst="rect">
                <a:avLst/>
              </a:prstGeom>
            </p:spPr>
            <p:txBody>
              <a:bodyPr wrap="none">
                <a:spAutoFit/>
              </a:bodyPr>
              <a:lstStyle/>
              <a:p>
                <a14:m>
                  <m:oMath xmlns:m="http://schemas.openxmlformats.org/officeDocument/2006/math">
                    <m:r>
                      <a:rPr lang="cs-CZ" sz="2400" i="1" smtClean="0">
                        <a:latin typeface="Cambria Math" pitchFamily="18" charset="0"/>
                        <a:ea typeface="Cambria Math" pitchFamily="18" charset="0"/>
                      </a:rPr>
                      <m:t>𝑚𝑔h</m:t>
                    </m:r>
                    <m:r>
                      <a:rPr lang="cs-CZ" sz="2400" i="1" smtClean="0">
                        <a:latin typeface="Cambria Math" pitchFamily="18" charset="0"/>
                        <a:ea typeface="Cambria Math" pitchFamily="18" charset="0"/>
                      </a:rPr>
                      <m:t>=</m:t>
                    </m:r>
                    <m:d>
                      <m:dPr>
                        <m:ctrlPr>
                          <a:rPr lang="cs-CZ" sz="2400" i="1">
                            <a:latin typeface="Cambria Math"/>
                            <a:ea typeface="Cambria Math" pitchFamily="18" charset="0"/>
                          </a:rPr>
                        </m:ctrlPr>
                      </m:dPr>
                      <m:e>
                        <m:f>
                          <m:fPr>
                            <m:ctrlPr>
                              <a:rPr lang="cs-CZ" sz="2400" i="1">
                                <a:latin typeface="Cambria Math"/>
                                <a:ea typeface="Cambria Math" pitchFamily="18" charset="0"/>
                              </a:rPr>
                            </m:ctrlPr>
                          </m:fPr>
                          <m:num>
                            <m:r>
                              <a:rPr lang="cs-CZ" sz="2400" i="1">
                                <a:latin typeface="Cambria Math" pitchFamily="18" charset="0"/>
                                <a:ea typeface="Cambria Math" pitchFamily="18" charset="0"/>
                              </a:rPr>
                              <m:t>1 </m:t>
                            </m:r>
                          </m:num>
                          <m:den>
                            <m:r>
                              <a:rPr lang="cs-CZ" sz="2400" i="1">
                                <a:latin typeface="Cambria Math" pitchFamily="18" charset="0"/>
                                <a:ea typeface="Cambria Math" pitchFamily="18" charset="0"/>
                              </a:rPr>
                              <m:t>2</m:t>
                            </m:r>
                          </m:den>
                        </m:f>
                        <m:r>
                          <a:rPr lang="cs-CZ" sz="2400" i="1" dirty="0">
                            <a:latin typeface="Cambria Math" pitchFamily="18" charset="0"/>
                            <a:ea typeface="Cambria Math" pitchFamily="18" charset="0"/>
                          </a:rPr>
                          <m:t>𝑚</m:t>
                        </m:r>
                        <m:sSup>
                          <m:sSupPr>
                            <m:ctrlPr>
                              <a:rPr lang="cs-CZ" sz="2400" i="1" dirty="0">
                                <a:latin typeface="Cambria Math"/>
                                <a:ea typeface="Cambria Math" pitchFamily="18" charset="0"/>
                              </a:rPr>
                            </m:ctrlPr>
                          </m:sSupPr>
                          <m:e>
                            <m:r>
                              <a:rPr lang="cs-CZ" sz="2400" i="1" dirty="0">
                                <a:latin typeface="Cambria Math" pitchFamily="18" charset="0"/>
                                <a:ea typeface="Cambria Math" pitchFamily="18" charset="0"/>
                              </a:rPr>
                              <m:t>𝑣</m:t>
                            </m:r>
                          </m:e>
                          <m:sup>
                            <m:r>
                              <a:rPr lang="cs-CZ" sz="2400" i="1" dirty="0">
                                <a:latin typeface="Cambria Math" pitchFamily="18" charset="0"/>
                                <a:ea typeface="Cambria Math" pitchFamily="18" charset="0"/>
                              </a:rPr>
                              <m:t>2</m:t>
                            </m:r>
                          </m:sup>
                        </m:sSup>
                        <m:r>
                          <a:rPr lang="cs-CZ" sz="2400" dirty="0">
                            <a:latin typeface="Cambria Math" pitchFamily="18" charset="0"/>
                            <a:ea typeface="Cambria Math" pitchFamily="18" charset="0"/>
                          </a:rPr>
                          <m:t>+ </m:t>
                        </m:r>
                        <m:f>
                          <m:fPr>
                            <m:ctrlPr>
                              <a:rPr lang="cs-CZ" sz="2400" i="1">
                                <a:latin typeface="Cambria Math"/>
                                <a:ea typeface="Cambria Math" pitchFamily="18" charset="0"/>
                              </a:rPr>
                            </m:ctrlPr>
                          </m:fPr>
                          <m:num>
                            <m:r>
                              <a:rPr lang="cs-CZ" sz="2400" i="1">
                                <a:latin typeface="Cambria Math" pitchFamily="18" charset="0"/>
                                <a:ea typeface="Cambria Math" pitchFamily="18" charset="0"/>
                              </a:rPr>
                              <m:t>1 </m:t>
                            </m:r>
                          </m:num>
                          <m:den>
                            <m:r>
                              <a:rPr lang="cs-CZ" sz="2400" i="1">
                                <a:latin typeface="Cambria Math" pitchFamily="18" charset="0"/>
                                <a:ea typeface="Cambria Math" pitchFamily="18" charset="0"/>
                              </a:rPr>
                              <m:t>2</m:t>
                            </m:r>
                          </m:den>
                        </m:f>
                        <m:sSub>
                          <m:sSubPr>
                            <m:ctrlPr>
                              <a:rPr lang="cs-CZ" sz="2400" i="1">
                                <a:latin typeface="Cambria Math"/>
                                <a:ea typeface="Cambria Math" pitchFamily="18" charset="0"/>
                              </a:rPr>
                            </m:ctrlPr>
                          </m:sSubPr>
                          <m:e>
                            <m:r>
                              <a:rPr lang="cs-CZ" sz="2400" i="1">
                                <a:latin typeface="Cambria Math" pitchFamily="18" charset="0"/>
                                <a:ea typeface="Cambria Math" pitchFamily="18" charset="0"/>
                              </a:rPr>
                              <m:t>𝐽</m:t>
                            </m:r>
                          </m:e>
                          <m:sub>
                            <m:r>
                              <a:rPr lang="cs-CZ" sz="2400" i="1">
                                <a:latin typeface="Cambria Math" pitchFamily="18" charset="0"/>
                                <a:ea typeface="Cambria Math" pitchFamily="18" charset="0"/>
                              </a:rPr>
                              <m:t>0</m:t>
                            </m:r>
                          </m:sub>
                        </m:sSub>
                        <m:sSup>
                          <m:sSupPr>
                            <m:ctrlPr>
                              <a:rPr lang="cs-CZ" sz="2400" i="1" dirty="0">
                                <a:latin typeface="Cambria Math"/>
                                <a:ea typeface="Cambria Math" pitchFamily="18" charset="0"/>
                              </a:rPr>
                            </m:ctrlPr>
                          </m:sSupPr>
                          <m:e>
                            <m:r>
                              <a:rPr lang="cs-CZ" sz="2400" i="1" dirty="0">
                                <a:latin typeface="Cambria Math" pitchFamily="18" charset="0"/>
                                <a:ea typeface="Cambria Math" pitchFamily="18" charset="0"/>
                              </a:rPr>
                              <m:t>𝜔</m:t>
                            </m:r>
                          </m:e>
                          <m:sup>
                            <m:r>
                              <a:rPr lang="cs-CZ" sz="2400" i="1" dirty="0">
                                <a:latin typeface="Cambria Math" pitchFamily="18" charset="0"/>
                                <a:ea typeface="Cambria Math" pitchFamily="18" charset="0"/>
                              </a:rPr>
                              <m:t>2</m:t>
                            </m:r>
                          </m:sup>
                        </m:sSup>
                      </m:e>
                    </m:d>
                    <m:r>
                      <a:rPr lang="cs-CZ" sz="2400" i="1">
                        <a:latin typeface="Cambria Math" pitchFamily="18" charset="0"/>
                        <a:ea typeface="Cambria Math" pitchFamily="18" charset="0"/>
                      </a:rPr>
                      <m:t>+</m:t>
                    </m:r>
                    <m:nary>
                      <m:naryPr>
                        <m:limLoc m:val="undOvr"/>
                        <m:subHide m:val="on"/>
                        <m:supHide m:val="on"/>
                        <m:ctrlPr>
                          <a:rPr lang="cs-CZ" sz="2400" i="1" smtClean="0">
                            <a:latin typeface="Cambria Math"/>
                            <a:ea typeface="Cambria Math" pitchFamily="18" charset="0"/>
                          </a:rPr>
                        </m:ctrlPr>
                      </m:naryPr>
                      <m:sub/>
                      <m:sup/>
                      <m:e>
                        <m:r>
                          <a:rPr lang="cs-CZ" sz="2400" i="1">
                            <a:latin typeface="Cambria Math" pitchFamily="18" charset="0"/>
                            <a:ea typeface="Cambria Math" pitchFamily="18" charset="0"/>
                          </a:rPr>
                          <m:t>𝑇</m:t>
                        </m:r>
                        <m:r>
                          <a:rPr lang="cs-CZ" sz="2400" b="0" i="1" smtClean="0">
                            <a:latin typeface="Cambria Math"/>
                            <a:ea typeface="Cambria Math" pitchFamily="18" charset="0"/>
                          </a:rPr>
                          <m:t> </m:t>
                        </m:r>
                        <m:r>
                          <a:rPr lang="cs-CZ" sz="2400" b="0" i="1" smtClean="0">
                            <a:latin typeface="Cambria Math"/>
                            <a:ea typeface="Cambria Math" pitchFamily="18" charset="0"/>
                          </a:rPr>
                          <m:t>𝑑𝑙</m:t>
                        </m:r>
                      </m:e>
                    </m:nary>
                  </m:oMath>
                </a14:m>
                <a:r>
                  <a:rPr lang="cs-CZ" sz="2400" dirty="0">
                    <a:solidFill>
                      <a:srgbClr val="0000FF"/>
                    </a:solidFill>
                    <a:latin typeface="Cambria Math" pitchFamily="18" charset="0"/>
                    <a:ea typeface="Cambria Math" pitchFamily="18" charset="0"/>
                  </a:rPr>
                  <a:t> </a:t>
                </a:r>
                <a:r>
                  <a:rPr lang="cs-CZ" sz="2400" dirty="0">
                    <a:latin typeface="Cambria Math" pitchFamily="18" charset="0"/>
                    <a:ea typeface="Cambria Math" pitchFamily="18" charset="0"/>
                  </a:rPr>
                  <a:t>???</a:t>
                </a:r>
              </a:p>
            </p:txBody>
          </p:sp>
        </mc:Choice>
        <mc:Fallback xmlns="">
          <p:sp>
            <p:nvSpPr>
              <p:cNvPr id="25" name="Obdélník 24"/>
              <p:cNvSpPr>
                <a:spLocks noRot="1" noChangeAspect="1" noMove="1" noResize="1" noEditPoints="1" noAdjustHandles="1" noChangeArrowheads="1" noChangeShapeType="1" noTextEdit="1"/>
              </p:cNvSpPr>
              <p:nvPr/>
            </p:nvSpPr>
            <p:spPr>
              <a:xfrm>
                <a:off x="3830293" y="5759739"/>
                <a:ext cx="5205528" cy="645048"/>
              </a:xfrm>
              <a:prstGeom prst="rect">
                <a:avLst/>
              </a:prstGeom>
              <a:blipFill rotWithShape="1">
                <a:blip r:embed="rId3"/>
                <a:stretch>
                  <a:fillRect r="-820" b="-5660"/>
                </a:stretch>
              </a:blipFill>
            </p:spPr>
            <p:txBody>
              <a:bodyPr/>
              <a:lstStyle/>
              <a:p>
                <a:r>
                  <a:rPr lang="cs-CZ">
                    <a:noFill/>
                  </a:rPr>
                  <a:t> </a:t>
                </a:r>
              </a:p>
            </p:txBody>
          </p:sp>
        </mc:Fallback>
      </mc:AlternateContent>
      <p:sp>
        <p:nvSpPr>
          <p:cNvPr id="26" name="TextovéPole 25"/>
          <p:cNvSpPr txBox="1"/>
          <p:nvPr/>
        </p:nvSpPr>
        <p:spPr>
          <a:xfrm>
            <a:off x="5148064" y="4892239"/>
            <a:ext cx="3643946" cy="830997"/>
          </a:xfrm>
          <a:prstGeom prst="rect">
            <a:avLst/>
          </a:prstGeom>
          <a:noFill/>
        </p:spPr>
        <p:txBody>
          <a:bodyPr wrap="none" rtlCol="0">
            <a:spAutoFit/>
          </a:bodyPr>
          <a:lstStyle/>
          <a:p>
            <a:pPr marL="342900" indent="-342900">
              <a:buFont typeface="Arial" pitchFamily="34" charset="0"/>
              <a:buChar char="•"/>
            </a:pPr>
            <a:r>
              <a:rPr lang="cs-CZ" sz="2400" dirty="0" smtClean="0">
                <a:solidFill>
                  <a:srgbClr val="0000FF"/>
                </a:solidFill>
                <a:latin typeface="Comic Sans MS" pitchFamily="66" charset="0"/>
              </a:rPr>
              <a:t>Jak to bude v případě</a:t>
            </a:r>
          </a:p>
          <a:p>
            <a:r>
              <a:rPr lang="cs-CZ" sz="2400" dirty="0">
                <a:solidFill>
                  <a:srgbClr val="0000FF"/>
                </a:solidFill>
                <a:latin typeface="Comic Sans MS" pitchFamily="66" charset="0"/>
              </a:rPr>
              <a:t> </a:t>
            </a:r>
            <a:r>
              <a:rPr lang="cs-CZ" sz="2400" dirty="0" smtClean="0">
                <a:solidFill>
                  <a:srgbClr val="0000FF"/>
                </a:solidFill>
                <a:latin typeface="Comic Sans MS" pitchFamily="66" charset="0"/>
              </a:rPr>
              <a:t>   prokluzování?</a:t>
            </a:r>
            <a:endParaRPr lang="cs-CZ" sz="2400" dirty="0">
              <a:solidFill>
                <a:srgbClr val="0000FF"/>
              </a:solidFill>
              <a:latin typeface="Comic Sans MS" pitchFamily="66" charset="0"/>
            </a:endParaRPr>
          </a:p>
        </p:txBody>
      </p:sp>
    </p:spTree>
    <p:extLst>
      <p:ext uri="{BB962C8B-B14F-4D97-AF65-F5344CB8AC3E}">
        <p14:creationId xmlns:p14="http://schemas.microsoft.com/office/powerpoint/2010/main" val="35412589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130"/>
          </a:xfrm>
        </p:spPr>
        <p:txBody>
          <a:bodyPr>
            <a:normAutofit/>
          </a:bodyPr>
          <a:lstStyle/>
          <a:p>
            <a:r>
              <a:rPr lang="cs-CZ" b="1" dirty="0" smtClean="0">
                <a:solidFill>
                  <a:srgbClr val="E60000"/>
                </a:solidFill>
                <a:latin typeface="Comic Sans MS" pitchFamily="66" charset="0"/>
              </a:rPr>
              <a:t>Jak je to doopravdy?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251520" y="1556792"/>
            <a:ext cx="8640960" cy="4680520"/>
          </a:xfrm>
          <a:noFill/>
        </p:spPr>
        <p:txBody>
          <a:bodyPr>
            <a:normAutofit/>
          </a:bodyPr>
          <a:lstStyle/>
          <a:p>
            <a:r>
              <a:rPr lang="cs-CZ" sz="2400" dirty="0" smtClean="0">
                <a:latin typeface="Comic Sans MS" pitchFamily="66" charset="0"/>
              </a:rPr>
              <a:t>Předpoklad: těleso při rotaci prokluzuje, neplatí vazební podmínka pro úhlovou rychlost a rychlost SH, třecí síla je dynamická. </a:t>
            </a:r>
          </a:p>
          <a:p>
            <a:pPr marL="0" indent="0">
              <a:buNone/>
            </a:pPr>
            <a:endParaRPr lang="cs-CZ" sz="2400" dirty="0">
              <a:latin typeface="Comic Sans MS" pitchFamily="66" charset="0"/>
            </a:endParaRPr>
          </a:p>
          <a:p>
            <a:r>
              <a:rPr lang="cs-CZ" sz="2400" dirty="0" smtClean="0">
                <a:latin typeface="Comic Sans MS" pitchFamily="66" charset="0"/>
              </a:rPr>
              <a:t>Změna kinetické energie = práci všech sil působících na částice soustavy, pro tuhé těleso je práce vnitřních sil nulová.</a:t>
            </a:r>
          </a:p>
          <a:p>
            <a:endParaRPr lang="cs-CZ" sz="2400" dirty="0">
              <a:latin typeface="Comic Sans MS" pitchFamily="66" charset="0"/>
            </a:endParaRPr>
          </a:p>
          <a:p>
            <a:pPr marL="0" indent="0">
              <a:buNone/>
            </a:pPr>
            <a:endParaRPr lang="cs-CZ" sz="2400" dirty="0" smtClean="0">
              <a:latin typeface="Comic Sans MS" pitchFamily="66" charset="0"/>
            </a:endParaRPr>
          </a:p>
          <a:p>
            <a:pPr marL="0" indent="0">
              <a:buNone/>
            </a:pPr>
            <a:r>
              <a:rPr lang="cs-CZ" sz="2400" dirty="0">
                <a:latin typeface="Comic Sans MS" pitchFamily="66" charset="0"/>
              </a:rPr>
              <a:t> </a:t>
            </a:r>
            <a:r>
              <a:rPr lang="cs-CZ" sz="2400" dirty="0" smtClean="0">
                <a:latin typeface="Comic Sans MS" pitchFamily="66" charset="0"/>
              </a:rPr>
              <a:t>   A</a:t>
            </a:r>
            <a:r>
              <a:rPr lang="cs-CZ" sz="2400" baseline="-25000" dirty="0" smtClean="0">
                <a:latin typeface="Comic Sans MS" pitchFamily="66" charset="0"/>
              </a:rPr>
              <a:t>0  </a:t>
            </a:r>
            <a:r>
              <a:rPr lang="cs-CZ" sz="2400" dirty="0" smtClean="0">
                <a:latin typeface="Comic Sans MS" pitchFamily="66" charset="0"/>
              </a:rPr>
              <a:t>je práce výslednice po trajektorii SH</a:t>
            </a:r>
          </a:p>
          <a:p>
            <a:pPr marL="0" indent="0">
              <a:buNone/>
            </a:pPr>
            <a:r>
              <a:rPr lang="cs-CZ" sz="2400" dirty="0">
                <a:latin typeface="Comic Sans MS" pitchFamily="66" charset="0"/>
              </a:rPr>
              <a:t> </a:t>
            </a:r>
            <a:r>
              <a:rPr lang="cs-CZ" sz="2400" dirty="0" smtClean="0">
                <a:latin typeface="Comic Sans MS" pitchFamily="66" charset="0"/>
              </a:rPr>
              <a:t>   A´ je celková práce sil po trajektoriích částic vůči SH </a:t>
            </a:r>
          </a:p>
        </p:txBody>
      </p:sp>
      <mc:AlternateContent xmlns:mc="http://schemas.openxmlformats.org/markup-compatibility/2006" xmlns:a14="http://schemas.microsoft.com/office/drawing/2010/main">
        <mc:Choice Requires="a14">
          <p:sp>
            <p:nvSpPr>
              <p:cNvPr id="14" name="Obdélník 13"/>
              <p:cNvSpPr/>
              <p:nvPr/>
            </p:nvSpPr>
            <p:spPr>
              <a:xfrm>
                <a:off x="1763688" y="3861048"/>
                <a:ext cx="5448030" cy="92217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cs-CZ" sz="2400" i="1" smtClean="0">
                          <a:latin typeface="Cambria Math"/>
                          <a:ea typeface="Cambria Math"/>
                        </a:rPr>
                        <m:t>∆</m:t>
                      </m:r>
                      <m:sSub>
                        <m:sSubPr>
                          <m:ctrlPr>
                            <a:rPr lang="cs-CZ" sz="2400" i="1" smtClean="0">
                              <a:latin typeface="Cambria Math"/>
                              <a:ea typeface="Cambria Math"/>
                            </a:rPr>
                          </m:ctrlPr>
                        </m:sSubPr>
                        <m:e>
                          <m:r>
                            <a:rPr lang="cs-CZ" sz="2400" b="0" i="1" smtClean="0">
                              <a:latin typeface="Cambria Math"/>
                              <a:ea typeface="Cambria Math"/>
                            </a:rPr>
                            <m:t>𝐸</m:t>
                          </m:r>
                        </m:e>
                        <m:sub>
                          <m:r>
                            <a:rPr lang="cs-CZ" sz="2400" b="0" i="1" smtClean="0">
                              <a:latin typeface="Cambria Math"/>
                              <a:ea typeface="Cambria Math"/>
                            </a:rPr>
                            <m:t>𝑘</m:t>
                          </m:r>
                        </m:sub>
                      </m:sSub>
                      <m:r>
                        <a:rPr lang="cs-CZ" sz="2400" i="1">
                          <a:latin typeface="Cambria Math"/>
                        </a:rPr>
                        <m:t>=</m:t>
                      </m:r>
                      <m:r>
                        <a:rPr lang="cs-CZ" sz="2400" i="1" smtClean="0">
                          <a:latin typeface="Cambria Math"/>
                          <a:ea typeface="Cambria Math"/>
                        </a:rPr>
                        <m:t>∆</m:t>
                      </m:r>
                      <m:r>
                        <a:rPr lang="cs-CZ" sz="2400" i="1">
                          <a:latin typeface="Cambria Math"/>
                        </a:rPr>
                        <m:t> </m:t>
                      </m:r>
                      <m:d>
                        <m:dPr>
                          <m:ctrlPr>
                            <a:rPr lang="cs-CZ" sz="2400" i="1" smtClean="0">
                              <a:latin typeface="Cambria Math"/>
                            </a:rPr>
                          </m:ctrlPr>
                        </m:dPr>
                        <m:e>
                          <m:f>
                            <m:fPr>
                              <m:ctrlPr>
                                <a:rPr lang="cs-CZ" sz="2400" i="1">
                                  <a:latin typeface="Cambria Math"/>
                                </a:rPr>
                              </m:ctrlPr>
                            </m:fPr>
                            <m:num>
                              <m:r>
                                <a:rPr lang="cs-CZ" sz="2400" i="1">
                                  <a:latin typeface="Cambria Math"/>
                                </a:rPr>
                                <m:t>1 </m:t>
                              </m:r>
                            </m:num>
                            <m:den>
                              <m:r>
                                <a:rPr lang="cs-CZ" sz="2400" i="1">
                                  <a:latin typeface="Cambria Math"/>
                                </a:rPr>
                                <m:t>2</m:t>
                              </m:r>
                            </m:den>
                          </m:f>
                          <m:r>
                            <a:rPr lang="cs-CZ" sz="2400" i="1" dirty="0">
                              <a:latin typeface="Cambria Math"/>
                            </a:rPr>
                            <m:t>𝑚</m:t>
                          </m:r>
                          <m:sSup>
                            <m:sSupPr>
                              <m:ctrlPr>
                                <a:rPr lang="cs-CZ" sz="2400" i="1" dirty="0">
                                  <a:latin typeface="Cambria Math"/>
                                </a:rPr>
                              </m:ctrlPr>
                            </m:sSupPr>
                            <m:e>
                              <m:r>
                                <a:rPr lang="cs-CZ" sz="2400" i="1" dirty="0">
                                  <a:latin typeface="Cambria Math"/>
                                </a:rPr>
                                <m:t>𝑣</m:t>
                              </m:r>
                            </m:e>
                            <m:sup>
                              <m:r>
                                <a:rPr lang="cs-CZ" sz="2400" i="1" dirty="0">
                                  <a:latin typeface="Cambria Math"/>
                                </a:rPr>
                                <m:t>2</m:t>
                              </m:r>
                            </m:sup>
                          </m:sSup>
                          <m:r>
                            <a:rPr lang="cs-CZ" sz="2400" dirty="0">
                              <a:latin typeface="Cambria Math"/>
                            </a:rPr>
                            <m:t>+ </m:t>
                          </m:r>
                          <m:f>
                            <m:fPr>
                              <m:ctrlPr>
                                <a:rPr lang="cs-CZ" sz="2400" i="1">
                                  <a:latin typeface="Cambria Math"/>
                                </a:rPr>
                              </m:ctrlPr>
                            </m:fPr>
                            <m:num>
                              <m:r>
                                <a:rPr lang="cs-CZ" sz="2400" i="1">
                                  <a:latin typeface="Cambria Math"/>
                                </a:rPr>
                                <m:t>1 </m:t>
                              </m:r>
                            </m:num>
                            <m:den>
                              <m:r>
                                <a:rPr lang="cs-CZ" sz="2400" i="1">
                                  <a:latin typeface="Cambria Math"/>
                                </a:rPr>
                                <m:t>2</m:t>
                              </m:r>
                            </m:den>
                          </m:f>
                          <m:sSub>
                            <m:sSubPr>
                              <m:ctrlPr>
                                <a:rPr lang="cs-CZ" sz="2400" i="1">
                                  <a:latin typeface="Cambria Math"/>
                                </a:rPr>
                              </m:ctrlPr>
                            </m:sSubPr>
                            <m:e>
                              <m:r>
                                <a:rPr lang="cs-CZ" sz="2400" i="1">
                                  <a:latin typeface="Cambria Math"/>
                                </a:rPr>
                                <m:t>𝐽</m:t>
                              </m:r>
                            </m:e>
                            <m:sub>
                              <m:r>
                                <a:rPr lang="cs-CZ" sz="2400" i="1">
                                  <a:latin typeface="Cambria Math"/>
                                </a:rPr>
                                <m:t>0</m:t>
                              </m:r>
                            </m:sub>
                          </m:sSub>
                          <m:sSup>
                            <m:sSupPr>
                              <m:ctrlPr>
                                <a:rPr lang="cs-CZ" sz="2400" i="1" dirty="0">
                                  <a:latin typeface="Cambria Math"/>
                                </a:rPr>
                              </m:ctrlPr>
                            </m:sSupPr>
                            <m:e>
                              <m:r>
                                <a:rPr lang="cs-CZ" sz="2400" i="1" dirty="0">
                                  <a:latin typeface="Cambria Math"/>
                                  <a:ea typeface="Cambria Math"/>
                                </a:rPr>
                                <m:t>𝜔</m:t>
                              </m:r>
                            </m:e>
                            <m:sup>
                              <m:r>
                                <a:rPr lang="cs-CZ" sz="2400" i="1" dirty="0">
                                  <a:latin typeface="Cambria Math"/>
                                </a:rPr>
                                <m:t>2</m:t>
                              </m:r>
                            </m:sup>
                          </m:sSup>
                        </m:e>
                      </m:d>
                      <m:r>
                        <a:rPr lang="cs-CZ" sz="2400" b="0" i="1" smtClean="0">
                          <a:latin typeface="Cambria Math"/>
                        </a:rPr>
                        <m:t>=</m:t>
                      </m:r>
                      <m:sSub>
                        <m:sSubPr>
                          <m:ctrlPr>
                            <a:rPr lang="cs-CZ" sz="2400" b="0" i="1" smtClean="0">
                              <a:latin typeface="Cambria Math"/>
                            </a:rPr>
                          </m:ctrlPr>
                        </m:sSubPr>
                        <m:e>
                          <m:r>
                            <a:rPr lang="cs-CZ" sz="2400" b="0" i="1" smtClean="0">
                              <a:latin typeface="Cambria Math"/>
                            </a:rPr>
                            <m:t>𝐴</m:t>
                          </m:r>
                        </m:e>
                        <m:sub>
                          <m:r>
                            <a:rPr lang="cs-CZ" sz="2400" b="0" i="1" smtClean="0">
                              <a:latin typeface="Cambria Math"/>
                            </a:rPr>
                            <m:t>0</m:t>
                          </m:r>
                        </m:sub>
                      </m:sSub>
                      <m:r>
                        <a:rPr lang="cs-CZ" sz="2400" b="0" i="1" smtClean="0">
                          <a:latin typeface="Cambria Math"/>
                        </a:rPr>
                        <m:t>+</m:t>
                      </m:r>
                      <m:r>
                        <a:rPr lang="cs-CZ" sz="2400" b="0" i="1" smtClean="0">
                          <a:latin typeface="Cambria Math"/>
                        </a:rPr>
                        <m:t>𝐴</m:t>
                      </m:r>
                      <m:r>
                        <a:rPr lang="cs-CZ" sz="2400" b="0" i="1" smtClean="0">
                          <a:latin typeface="Cambria Math"/>
                        </a:rPr>
                        <m:t>´</m:t>
                      </m:r>
                    </m:oMath>
                  </m:oMathPara>
                </a14:m>
                <a:endParaRPr lang="cs-CZ" sz="2400" dirty="0">
                  <a:solidFill>
                    <a:srgbClr val="0000FF"/>
                  </a:solidFill>
                  <a:latin typeface="Comic Sans MS" pitchFamily="66" charset="0"/>
                </a:endParaRPr>
              </a:p>
            </p:txBody>
          </p:sp>
        </mc:Choice>
        <mc:Fallback xmlns="">
          <p:sp>
            <p:nvSpPr>
              <p:cNvPr id="14" name="Obdélník 13"/>
              <p:cNvSpPr>
                <a:spLocks noRot="1" noChangeAspect="1" noMove="1" noResize="1" noEditPoints="1" noAdjustHandles="1" noChangeArrowheads="1" noChangeShapeType="1" noTextEdit="1"/>
              </p:cNvSpPr>
              <p:nvPr/>
            </p:nvSpPr>
            <p:spPr>
              <a:xfrm>
                <a:off x="1763688" y="3861048"/>
                <a:ext cx="5448030" cy="922176"/>
              </a:xfrm>
              <a:prstGeom prst="rect">
                <a:avLst/>
              </a:prstGeom>
              <a:blipFill rotWithShape="1">
                <a:blip r:embed="rId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566493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792088"/>
          </a:xfrm>
        </p:spPr>
        <p:txBody>
          <a:bodyPr>
            <a:normAutofit/>
          </a:bodyPr>
          <a:lstStyle/>
          <a:p>
            <a:r>
              <a:rPr lang="cs-CZ" b="1" dirty="0" smtClean="0">
                <a:solidFill>
                  <a:srgbClr val="E60000"/>
                </a:solidFill>
                <a:latin typeface="Comic Sans MS" pitchFamily="66" charset="0"/>
              </a:rPr>
              <a:t>Valení v tíhovém poli  </a:t>
            </a:r>
            <a:endParaRPr lang="cs-CZ" b="1" dirty="0">
              <a:solidFill>
                <a:srgbClr val="E60000"/>
              </a:solidFill>
              <a:latin typeface="Comic Sans MS" pitchFamily="66" charset="0"/>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179512" y="1268760"/>
                <a:ext cx="8712968" cy="5184576"/>
              </a:xfrm>
              <a:noFill/>
            </p:spPr>
            <p:txBody>
              <a:bodyPr>
                <a:noAutofit/>
              </a:bodyPr>
              <a:lstStyle/>
              <a:p>
                <a:r>
                  <a:rPr lang="cs-CZ" sz="2400" dirty="0" smtClean="0">
                    <a:latin typeface="Comic Sans MS" pitchFamily="66" charset="0"/>
                  </a:rPr>
                  <a:t>Valení po nakloněné rovině délky </a:t>
                </a:r>
                <a:r>
                  <a:rPr lang="cs-CZ" sz="2400" i="1" dirty="0" smtClean="0">
                    <a:latin typeface="Comic Sans MS" pitchFamily="66" charset="0"/>
                  </a:rPr>
                  <a:t>l,</a:t>
                </a:r>
                <a:r>
                  <a:rPr lang="cs-CZ" sz="2400" dirty="0" smtClean="0">
                    <a:latin typeface="Comic Sans MS" pitchFamily="66" charset="0"/>
                  </a:rPr>
                  <a:t> pro </a:t>
                </a:r>
                <a:r>
                  <a:rPr lang="cs-CZ" sz="2400" i="1" dirty="0" smtClean="0">
                    <a:latin typeface="Comic Sans MS" pitchFamily="66" charset="0"/>
                  </a:rPr>
                  <a:t>T </a:t>
                </a:r>
                <a:r>
                  <a:rPr lang="cs-CZ" sz="2400" dirty="0" smtClean="0">
                    <a:latin typeface="Comic Sans MS" pitchFamily="66" charset="0"/>
                  </a:rPr>
                  <a:t>konstantní</a:t>
                </a:r>
              </a:p>
              <a:p>
                <a:pPr marL="0" indent="0">
                  <a:buNone/>
                </a:pPr>
                <a:endParaRPr lang="cs-CZ" sz="1800" dirty="0" smtClean="0">
                  <a:latin typeface="Comic Sans MS" pitchFamily="66" charset="0"/>
                </a:endParaRPr>
              </a:p>
              <a:p>
                <a:pPr marL="0" indent="0">
                  <a:buNone/>
                </a:pPr>
                <a:r>
                  <a:rPr lang="cs-CZ" sz="2400" dirty="0" smtClean="0"/>
                  <a:t>     </a:t>
                </a:r>
                <a14:m>
                  <m:oMath xmlns:m="http://schemas.openxmlformats.org/officeDocument/2006/math">
                    <m:sSub>
                      <m:sSubPr>
                        <m:ctrlPr>
                          <a:rPr lang="cs-CZ" sz="2400" i="1" smtClean="0">
                            <a:latin typeface="Cambria Math"/>
                          </a:rPr>
                        </m:ctrlPr>
                      </m:sSubPr>
                      <m:e>
                        <m:r>
                          <a:rPr lang="cs-CZ" sz="2400" b="0" i="1" smtClean="0">
                            <a:latin typeface="Cambria Math"/>
                          </a:rPr>
                          <m:t>𝐴</m:t>
                        </m:r>
                      </m:e>
                      <m:sub>
                        <m:r>
                          <a:rPr lang="cs-CZ" sz="2400" b="0" i="1" smtClean="0">
                            <a:latin typeface="Cambria Math"/>
                          </a:rPr>
                          <m:t>0,</m:t>
                        </m:r>
                        <m:r>
                          <a:rPr lang="cs-CZ" sz="2400" b="0" i="1" smtClean="0">
                            <a:latin typeface="Cambria Math"/>
                          </a:rPr>
                          <m:t>𝐺</m:t>
                        </m:r>
                      </m:sub>
                    </m:sSub>
                    <m:r>
                      <a:rPr lang="cs-CZ" sz="2400" b="0" i="1" smtClean="0">
                        <a:latin typeface="Cambria Math"/>
                      </a:rPr>
                      <m:t>=</m:t>
                    </m:r>
                    <m:r>
                      <a:rPr lang="cs-CZ" sz="2400" b="0" i="1" smtClean="0">
                        <a:latin typeface="Cambria Math"/>
                      </a:rPr>
                      <m:t>𝑚𝑔h</m:t>
                    </m:r>
                    <m:r>
                      <a:rPr lang="cs-CZ" sz="2400" b="0" i="1" smtClean="0">
                        <a:latin typeface="Cambria Math"/>
                      </a:rPr>
                      <m:t>,  </m:t>
                    </m:r>
                    <m:sSub>
                      <m:sSubPr>
                        <m:ctrlPr>
                          <a:rPr lang="cs-CZ" sz="2400" b="0" i="1" smtClean="0">
                            <a:latin typeface="Cambria Math"/>
                          </a:rPr>
                        </m:ctrlPr>
                      </m:sSubPr>
                      <m:e>
                        <m:r>
                          <a:rPr lang="cs-CZ" sz="2400" b="0" i="1" smtClean="0">
                            <a:latin typeface="Cambria Math"/>
                          </a:rPr>
                          <m:t>𝐴</m:t>
                        </m:r>
                        <m:r>
                          <a:rPr lang="cs-CZ" sz="2400" b="0" i="1" smtClean="0">
                            <a:latin typeface="Cambria Math"/>
                          </a:rPr>
                          <m:t>´</m:t>
                        </m:r>
                      </m:e>
                      <m:sub>
                        <m:r>
                          <a:rPr lang="cs-CZ" sz="2400" b="0" i="1" smtClean="0">
                            <a:latin typeface="Cambria Math"/>
                          </a:rPr>
                          <m:t>𝐺</m:t>
                        </m:r>
                      </m:sub>
                    </m:sSub>
                    <m:r>
                      <a:rPr lang="cs-CZ" sz="2400" b="0" i="0" smtClean="0">
                        <a:latin typeface="Cambria Math"/>
                      </a:rPr>
                      <m:t>=0</m:t>
                    </m:r>
                  </m:oMath>
                </a14:m>
                <a:r>
                  <a:rPr lang="cs-CZ" sz="2400" dirty="0" smtClean="0">
                    <a:latin typeface="Comic Sans MS" pitchFamily="66" charset="0"/>
                  </a:rPr>
                  <a:t>   vzhledem k definici SH</a:t>
                </a:r>
              </a:p>
              <a:p>
                <a:pPr marL="0" indent="0">
                  <a:buNone/>
                </a:pPr>
                <a:r>
                  <a:rPr lang="cs-CZ" sz="2400" dirty="0">
                    <a:latin typeface="Comic Sans MS" pitchFamily="66" charset="0"/>
                  </a:rPr>
                  <a:t> </a:t>
                </a:r>
                <a:r>
                  <a:rPr lang="cs-CZ" sz="2400" dirty="0" smtClean="0">
                    <a:latin typeface="Comic Sans MS" pitchFamily="66" charset="0"/>
                  </a:rPr>
                  <a:t>   </a:t>
                </a:r>
                <a14:m>
                  <m:oMath xmlns:m="http://schemas.openxmlformats.org/officeDocument/2006/math">
                    <m:sSub>
                      <m:sSubPr>
                        <m:ctrlPr>
                          <a:rPr lang="cs-CZ" sz="2400" i="1" smtClean="0">
                            <a:latin typeface="Cambria Math"/>
                          </a:rPr>
                        </m:ctrlPr>
                      </m:sSubPr>
                      <m:e>
                        <m:r>
                          <a:rPr lang="cs-CZ" sz="2400" b="0" i="1" smtClean="0">
                            <a:latin typeface="Cambria Math"/>
                          </a:rPr>
                          <m:t>𝐴</m:t>
                        </m:r>
                      </m:e>
                      <m:sub>
                        <m:r>
                          <a:rPr lang="cs-CZ" sz="2400" b="0" i="1" smtClean="0">
                            <a:latin typeface="Cambria Math"/>
                          </a:rPr>
                          <m:t>0,</m:t>
                        </m:r>
                        <m:r>
                          <a:rPr lang="cs-CZ" sz="2400" b="0" i="1" smtClean="0">
                            <a:latin typeface="Cambria Math"/>
                          </a:rPr>
                          <m:t>𝑇</m:t>
                        </m:r>
                      </m:sub>
                    </m:sSub>
                    <m:r>
                      <a:rPr lang="cs-CZ" sz="2400" b="0" i="0" smtClean="0">
                        <a:latin typeface="Cambria Math"/>
                      </a:rPr>
                      <m:t>=−</m:t>
                    </m:r>
                  </m:oMath>
                </a14:m>
                <a:r>
                  <a:rPr lang="cs-CZ" sz="2400" dirty="0" smtClean="0">
                    <a:latin typeface="Comic Sans MS" pitchFamily="66" charset="0"/>
                  </a:rPr>
                  <a:t> </a:t>
                </a:r>
                <a14:m>
                  <m:oMath xmlns:m="http://schemas.openxmlformats.org/officeDocument/2006/math">
                    <m:r>
                      <a:rPr lang="cs-CZ" sz="2400" b="0" i="1" dirty="0" smtClean="0">
                        <a:latin typeface="Cambria Math"/>
                      </a:rPr>
                      <m:t>𝑇𝑙</m:t>
                    </m:r>
                    <m:r>
                      <a:rPr lang="cs-CZ" sz="2400" b="0" i="1" dirty="0" smtClean="0">
                        <a:latin typeface="Cambria Math"/>
                      </a:rPr>
                      <m:t>,  </m:t>
                    </m:r>
                    <m:sSub>
                      <m:sSubPr>
                        <m:ctrlPr>
                          <a:rPr lang="cs-CZ" sz="2400" b="0" i="1" dirty="0" smtClean="0">
                            <a:latin typeface="Cambria Math"/>
                          </a:rPr>
                        </m:ctrlPr>
                      </m:sSubPr>
                      <m:e>
                        <m:r>
                          <a:rPr lang="cs-CZ" sz="2400" b="0" i="1" dirty="0" smtClean="0">
                            <a:latin typeface="Cambria Math"/>
                          </a:rPr>
                          <m:t>𝐴</m:t>
                        </m:r>
                        <m:r>
                          <a:rPr lang="cs-CZ" sz="2400" b="0" i="1" dirty="0" smtClean="0">
                            <a:latin typeface="Cambria Math"/>
                          </a:rPr>
                          <m:t>´</m:t>
                        </m:r>
                      </m:e>
                      <m:sub>
                        <m:r>
                          <a:rPr lang="cs-CZ" sz="2400" b="0" i="1" dirty="0" smtClean="0">
                            <a:latin typeface="Cambria Math"/>
                          </a:rPr>
                          <m:t>𝑇</m:t>
                        </m:r>
                      </m:sub>
                    </m:sSub>
                    <m:r>
                      <a:rPr lang="cs-CZ" sz="2400" b="0" i="0" dirty="0" smtClean="0">
                        <a:latin typeface="Cambria Math"/>
                      </a:rPr>
                      <m:t>=</m:t>
                    </m:r>
                    <m:r>
                      <a:rPr lang="cs-CZ" sz="2400" b="0" i="1" dirty="0" smtClean="0">
                        <a:latin typeface="Cambria Math"/>
                      </a:rPr>
                      <m:t>𝑇𝑙</m:t>
                    </m:r>
                    <m:r>
                      <a:rPr lang="cs-CZ" sz="2400" b="0" i="1" dirty="0" smtClean="0">
                        <a:latin typeface="Cambria Math"/>
                      </a:rPr>
                      <m:t>´</m:t>
                    </m:r>
                    <m:r>
                      <a:rPr lang="cs-CZ" sz="2400" b="0" i="0" dirty="0" smtClean="0">
                        <a:latin typeface="Cambria Math"/>
                      </a:rPr>
                      <m:t>=</m:t>
                    </m:r>
                    <m:r>
                      <a:rPr lang="cs-CZ" sz="2400" i="1" dirty="0">
                        <a:latin typeface="Cambria Math"/>
                      </a:rPr>
                      <m:t>𝑇</m:t>
                    </m:r>
                    <m:r>
                      <a:rPr lang="cs-CZ" sz="2400" b="0" i="1" dirty="0" smtClean="0">
                        <a:latin typeface="Cambria Math"/>
                      </a:rPr>
                      <m:t>𝑟</m:t>
                    </m:r>
                    <m:r>
                      <a:rPr lang="cs-CZ" sz="2400" b="0" i="1" dirty="0" smtClean="0">
                        <a:latin typeface="Cambria Math"/>
                        <a:ea typeface="Cambria Math"/>
                      </a:rPr>
                      <m:t>∆</m:t>
                    </m:r>
                    <m:r>
                      <a:rPr lang="cs-CZ" sz="2400" b="0" i="1" dirty="0" smtClean="0">
                        <a:latin typeface="Cambria Math"/>
                        <a:ea typeface="Cambria Math"/>
                      </a:rPr>
                      <m:t>𝜗</m:t>
                    </m:r>
                    <m:r>
                      <a:rPr lang="cs-CZ" sz="2400" b="0" i="1" dirty="0" smtClean="0">
                        <a:latin typeface="Cambria Math"/>
                        <a:ea typeface="Cambria Math"/>
                      </a:rPr>
                      <m:t>´=</m:t>
                    </m:r>
                    <m:sSub>
                      <m:sSubPr>
                        <m:ctrlPr>
                          <a:rPr lang="cs-CZ" sz="2400" b="0" i="1" dirty="0" smtClean="0">
                            <a:latin typeface="Cambria Math"/>
                            <a:ea typeface="Cambria Math"/>
                          </a:rPr>
                        </m:ctrlPr>
                      </m:sSubPr>
                      <m:e>
                        <m:r>
                          <a:rPr lang="cs-CZ" sz="2400" b="0" i="1" dirty="0" smtClean="0">
                            <a:latin typeface="Cambria Math"/>
                            <a:ea typeface="Cambria Math"/>
                          </a:rPr>
                          <m:t>𝑀</m:t>
                        </m:r>
                      </m:e>
                      <m:sub>
                        <m:r>
                          <a:rPr lang="cs-CZ" sz="2400" b="0" i="1" dirty="0" smtClean="0">
                            <a:latin typeface="Cambria Math"/>
                            <a:ea typeface="Cambria Math"/>
                          </a:rPr>
                          <m:t>𝑇</m:t>
                        </m:r>
                      </m:sub>
                    </m:sSub>
                  </m:oMath>
                </a14:m>
                <a:r>
                  <a:rPr lang="cs-CZ" sz="2400" dirty="0">
                    <a:ea typeface="Cambria Math"/>
                  </a:rPr>
                  <a:t> </a:t>
                </a:r>
                <a14:m>
                  <m:oMath xmlns:m="http://schemas.openxmlformats.org/officeDocument/2006/math">
                    <m:r>
                      <a:rPr lang="cs-CZ" sz="2400" i="1" dirty="0">
                        <a:latin typeface="Cambria Math"/>
                        <a:ea typeface="Cambria Math"/>
                      </a:rPr>
                      <m:t>∆</m:t>
                    </m:r>
                    <m:r>
                      <a:rPr lang="cs-CZ" sz="2400" i="1" dirty="0">
                        <a:latin typeface="Cambria Math"/>
                        <a:ea typeface="Cambria Math"/>
                      </a:rPr>
                      <m:t>𝜗</m:t>
                    </m:r>
                  </m:oMath>
                </a14:m>
                <a:r>
                  <a:rPr lang="cs-CZ" sz="2400" dirty="0" smtClean="0">
                    <a:latin typeface="Comic Sans MS" pitchFamily="66" charset="0"/>
                  </a:rPr>
                  <a:t>´</a:t>
                </a:r>
              </a:p>
              <a:p>
                <a:pPr marL="0" indent="0">
                  <a:buNone/>
                </a:pPr>
                <a:endParaRPr lang="cs-CZ" sz="2000" dirty="0">
                  <a:latin typeface="Comic Sans MS" pitchFamily="66" charset="0"/>
                </a:endParaRPr>
              </a:p>
              <a:p>
                <a:pPr marL="0" indent="0">
                  <a:buNone/>
                </a:pPr>
                <a:r>
                  <a:rPr lang="cs-CZ" sz="2400" dirty="0" smtClean="0">
                    <a:latin typeface="Comic Sans MS" pitchFamily="66" charset="0"/>
                  </a:rPr>
                  <a:t> </a:t>
                </a:r>
                <a:endParaRPr lang="cs-CZ" sz="2400" dirty="0">
                  <a:latin typeface="Comic Sans MS" pitchFamily="66" charset="0"/>
                </a:endParaRPr>
              </a:p>
              <a:p>
                <a:pPr marL="0" indent="0">
                  <a:buNone/>
                </a:pPr>
                <a:endParaRPr lang="cs-CZ" sz="2400" dirty="0" smtClean="0">
                  <a:latin typeface="Comic Sans MS" pitchFamily="66" charset="0"/>
                </a:endParaRPr>
              </a:p>
              <a:p>
                <a:r>
                  <a:rPr lang="cs-CZ" sz="2400" dirty="0" smtClean="0">
                    <a:latin typeface="Comic Sans MS" pitchFamily="66" charset="0"/>
                  </a:rPr>
                  <a:t>Řešení pomocí pohybových rovnic (2 rovnice, 3 neznámé)</a:t>
                </a:r>
              </a:p>
              <a:p>
                <a:pPr marL="0" indent="0">
                  <a:buNone/>
                </a:pPr>
                <a:endParaRPr lang="cs-CZ" sz="1400" dirty="0" smtClean="0">
                  <a:latin typeface="Comic Sans MS" pitchFamily="66" charset="0"/>
                </a:endParaRPr>
              </a:p>
              <a:p>
                <a:pPr marL="0" indent="0">
                  <a:buNone/>
                </a:pPr>
                <a14:m>
                  <m:oMathPara xmlns:m="http://schemas.openxmlformats.org/officeDocument/2006/math">
                    <m:oMathParaPr>
                      <m:jc m:val="centerGroup"/>
                    </m:oMathParaPr>
                    <m:oMath xmlns:m="http://schemas.openxmlformats.org/officeDocument/2006/math">
                      <m:r>
                        <a:rPr lang="cs-CZ" sz="2400" b="0" i="1" smtClean="0">
                          <a:latin typeface="Cambria Math"/>
                        </a:rPr>
                        <m:t>𝑚𝑎</m:t>
                      </m:r>
                      <m:r>
                        <a:rPr lang="cs-CZ" sz="2400" b="0" i="1" smtClean="0">
                          <a:latin typeface="Cambria Math"/>
                        </a:rPr>
                        <m:t>=</m:t>
                      </m:r>
                      <m:r>
                        <a:rPr lang="cs-CZ" sz="2400" b="0" i="1" smtClean="0">
                          <a:latin typeface="Cambria Math"/>
                        </a:rPr>
                        <m:t>𝑚𝑔</m:t>
                      </m:r>
                      <m:func>
                        <m:funcPr>
                          <m:ctrlPr>
                            <a:rPr lang="cs-CZ" sz="2400" b="0" i="1" smtClean="0">
                              <a:latin typeface="Cambria Math"/>
                            </a:rPr>
                          </m:ctrlPr>
                        </m:funcPr>
                        <m:fName>
                          <m:r>
                            <m:rPr>
                              <m:sty m:val="p"/>
                            </m:rPr>
                            <a:rPr lang="cs-CZ" sz="2400" b="0" i="0" smtClean="0">
                              <a:latin typeface="Cambria Math"/>
                            </a:rPr>
                            <m:t>sin</m:t>
                          </m:r>
                        </m:fName>
                        <m:e>
                          <m:r>
                            <a:rPr lang="cs-CZ" sz="2400" b="0" i="1" smtClean="0">
                              <a:latin typeface="Cambria Math"/>
                              <a:ea typeface="Cambria Math"/>
                            </a:rPr>
                            <m:t>𝛼</m:t>
                          </m:r>
                          <m:r>
                            <a:rPr lang="cs-CZ" sz="2400" b="0" i="1" smtClean="0">
                              <a:latin typeface="Cambria Math"/>
                              <a:ea typeface="Cambria Math"/>
                            </a:rPr>
                            <m:t>−</m:t>
                          </m:r>
                          <m:r>
                            <a:rPr lang="cs-CZ" sz="2400" b="0" i="1" smtClean="0">
                              <a:latin typeface="Cambria Math"/>
                              <a:ea typeface="Cambria Math"/>
                            </a:rPr>
                            <m:t>𝑇</m:t>
                          </m:r>
                          <m:r>
                            <a:rPr lang="cs-CZ" sz="2400" b="0" i="1" smtClean="0">
                              <a:latin typeface="Cambria Math"/>
                              <a:ea typeface="Cambria Math"/>
                            </a:rPr>
                            <m:t>,   </m:t>
                          </m:r>
                          <m:r>
                            <a:rPr lang="cs-CZ" sz="2400" b="0" i="1" smtClean="0">
                              <a:latin typeface="Cambria Math"/>
                              <a:ea typeface="Cambria Math"/>
                            </a:rPr>
                            <m:t>𝐽</m:t>
                          </m:r>
                          <m:r>
                            <a:rPr lang="cs-CZ" sz="2400" b="0" i="1" smtClean="0">
                              <a:latin typeface="Cambria Math"/>
                              <a:ea typeface="Cambria Math"/>
                            </a:rPr>
                            <m:t>𝜀</m:t>
                          </m:r>
                          <m:r>
                            <a:rPr lang="cs-CZ" sz="2400" b="0" i="1" smtClean="0">
                              <a:latin typeface="Cambria Math"/>
                              <a:ea typeface="Cambria Math"/>
                            </a:rPr>
                            <m:t>=</m:t>
                          </m:r>
                          <m:r>
                            <a:rPr lang="cs-CZ" sz="2400" b="0" i="1" smtClean="0">
                              <a:latin typeface="Cambria Math"/>
                              <a:ea typeface="Cambria Math"/>
                            </a:rPr>
                            <m:t>𝑇𝑟</m:t>
                          </m:r>
                          <m:r>
                            <a:rPr lang="cs-CZ" sz="2400" b="0" i="1" smtClean="0">
                              <a:latin typeface="Cambria Math"/>
                              <a:ea typeface="Cambria Math"/>
                            </a:rPr>
                            <m:t>,</m:t>
                          </m:r>
                        </m:e>
                      </m:func>
                    </m:oMath>
                  </m:oMathPara>
                </a14:m>
                <a:endParaRPr lang="cs-CZ" sz="2400" dirty="0" smtClean="0">
                  <a:latin typeface="Comic Sans MS" pitchFamily="66" charset="0"/>
                </a:endParaRPr>
              </a:p>
              <a:p>
                <a:pPr marL="0" indent="0">
                  <a:buNone/>
                </a:pPr>
                <a:endParaRPr lang="cs-CZ" sz="1400" dirty="0" smtClean="0">
                  <a:latin typeface="Comic Sans MS" pitchFamily="66" charset="0"/>
                </a:endParaRPr>
              </a:p>
              <a:p>
                <a:pPr marL="0" indent="0">
                  <a:buNone/>
                </a:pPr>
                <a:r>
                  <a:rPr lang="cs-CZ" sz="2400" dirty="0">
                    <a:latin typeface="Comic Sans MS" pitchFamily="66" charset="0"/>
                  </a:rPr>
                  <a:t> </a:t>
                </a:r>
                <a:r>
                  <a:rPr lang="cs-CZ" sz="2400" dirty="0" smtClean="0">
                    <a:latin typeface="Comic Sans MS" pitchFamily="66" charset="0"/>
                  </a:rPr>
                  <a:t>   je třeba zadat vazební podmínku, nebo silový zákon pro </a:t>
                </a:r>
                <a:r>
                  <a:rPr lang="cs-CZ" sz="2400" i="1" dirty="0" smtClean="0">
                    <a:latin typeface="Comic Sans MS" pitchFamily="66" charset="0"/>
                  </a:rPr>
                  <a:t>T,       </a:t>
                </a:r>
              </a:p>
              <a:p>
                <a:pPr marL="0" indent="0">
                  <a:buNone/>
                </a:pPr>
                <a:r>
                  <a:rPr lang="cs-CZ" sz="2400" i="1" dirty="0">
                    <a:latin typeface="Comic Sans MS" pitchFamily="66" charset="0"/>
                  </a:rPr>
                  <a:t> </a:t>
                </a:r>
                <a:r>
                  <a:rPr lang="cs-CZ" sz="2400" i="1" dirty="0" smtClean="0">
                    <a:latin typeface="Comic Sans MS" pitchFamily="66" charset="0"/>
                  </a:rPr>
                  <a:t>   </a:t>
                </a:r>
                <a:r>
                  <a:rPr lang="cs-CZ" sz="2400" dirty="0" err="1" smtClean="0">
                    <a:latin typeface="Comic Sans MS" pitchFamily="66" charset="0"/>
                  </a:rPr>
                  <a:t>energiová</a:t>
                </a:r>
                <a:r>
                  <a:rPr lang="cs-CZ" sz="2400" dirty="0" smtClean="0">
                    <a:latin typeface="Comic Sans MS" pitchFamily="66" charset="0"/>
                  </a:rPr>
                  <a:t> rovnice je závislá, jako u „čistého“ valení.</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179512" y="1268760"/>
                <a:ext cx="8712968" cy="5184576"/>
              </a:xfrm>
              <a:blipFill rotWithShape="1">
                <a:blip r:embed="rId2"/>
                <a:stretch>
                  <a:fillRect l="-909" t="-940" r="-8322" b="-188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Obdélník 13"/>
              <p:cNvSpPr/>
              <p:nvPr/>
            </p:nvSpPr>
            <p:spPr>
              <a:xfrm>
                <a:off x="484875" y="3140968"/>
                <a:ext cx="8362482" cy="92217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cs-CZ" sz="2400" i="1" smtClean="0">
                          <a:latin typeface="Cambria Math"/>
                          <a:ea typeface="Cambria Math"/>
                        </a:rPr>
                        <m:t>𝑚</m:t>
                      </m:r>
                      <m:r>
                        <a:rPr lang="cs-CZ" sz="2400" b="0" i="1" smtClean="0">
                          <a:latin typeface="Cambria Math"/>
                          <a:ea typeface="Cambria Math"/>
                        </a:rPr>
                        <m:t>𝑔h</m:t>
                      </m:r>
                      <m:r>
                        <a:rPr lang="cs-CZ" sz="2400">
                          <a:latin typeface="Cambria Math"/>
                        </a:rPr>
                        <m:t>−</m:t>
                      </m:r>
                      <m:r>
                        <m:rPr>
                          <m:nor/>
                        </m:rPr>
                        <a:rPr lang="cs-CZ" sz="2400" dirty="0">
                          <a:latin typeface="Comic Sans MS" pitchFamily="66" charset="0"/>
                        </a:rPr>
                        <m:t> </m:t>
                      </m:r>
                      <m:r>
                        <a:rPr lang="cs-CZ" sz="2400" i="1" dirty="0">
                          <a:latin typeface="Cambria Math"/>
                        </a:rPr>
                        <m:t>𝑇𝑙</m:t>
                      </m:r>
                      <m:r>
                        <a:rPr lang="cs-CZ" sz="2400" b="0" i="1" dirty="0" smtClean="0">
                          <a:latin typeface="Cambria Math"/>
                        </a:rPr>
                        <m:t>+</m:t>
                      </m:r>
                      <m:r>
                        <a:rPr lang="cs-CZ" sz="2400" i="1" dirty="0">
                          <a:latin typeface="Cambria Math"/>
                        </a:rPr>
                        <m:t>𝑇𝑙</m:t>
                      </m:r>
                      <m:r>
                        <a:rPr lang="cs-CZ" sz="2400" i="1" dirty="0">
                          <a:latin typeface="Cambria Math"/>
                        </a:rPr>
                        <m:t>´=</m:t>
                      </m:r>
                      <m:d>
                        <m:dPr>
                          <m:ctrlPr>
                            <a:rPr lang="cs-CZ" sz="2400" i="1" smtClean="0">
                              <a:latin typeface="Cambria Math"/>
                            </a:rPr>
                          </m:ctrlPr>
                        </m:dPr>
                        <m:e>
                          <m:f>
                            <m:fPr>
                              <m:ctrlPr>
                                <a:rPr lang="cs-CZ" sz="2400" i="1">
                                  <a:latin typeface="Cambria Math"/>
                                </a:rPr>
                              </m:ctrlPr>
                            </m:fPr>
                            <m:num>
                              <m:r>
                                <a:rPr lang="cs-CZ" sz="2400" i="1">
                                  <a:latin typeface="Cambria Math"/>
                                </a:rPr>
                                <m:t>1 </m:t>
                              </m:r>
                            </m:num>
                            <m:den>
                              <m:r>
                                <a:rPr lang="cs-CZ" sz="2400" i="1">
                                  <a:latin typeface="Cambria Math"/>
                                </a:rPr>
                                <m:t>2</m:t>
                              </m:r>
                            </m:den>
                          </m:f>
                          <m:r>
                            <a:rPr lang="cs-CZ" sz="2400" i="1" dirty="0">
                              <a:latin typeface="Cambria Math"/>
                            </a:rPr>
                            <m:t>𝑚</m:t>
                          </m:r>
                          <m:sSup>
                            <m:sSupPr>
                              <m:ctrlPr>
                                <a:rPr lang="cs-CZ" sz="2400" i="1" dirty="0">
                                  <a:latin typeface="Cambria Math"/>
                                </a:rPr>
                              </m:ctrlPr>
                            </m:sSupPr>
                            <m:e>
                              <m:r>
                                <a:rPr lang="cs-CZ" sz="2400" i="1" dirty="0">
                                  <a:latin typeface="Cambria Math"/>
                                </a:rPr>
                                <m:t>𝑣</m:t>
                              </m:r>
                            </m:e>
                            <m:sup>
                              <m:r>
                                <a:rPr lang="cs-CZ" sz="2400" i="1" dirty="0">
                                  <a:latin typeface="Cambria Math"/>
                                </a:rPr>
                                <m:t>2</m:t>
                              </m:r>
                            </m:sup>
                          </m:sSup>
                          <m:r>
                            <a:rPr lang="cs-CZ" sz="2400" dirty="0">
                              <a:latin typeface="Cambria Math"/>
                            </a:rPr>
                            <m:t>+ </m:t>
                          </m:r>
                          <m:f>
                            <m:fPr>
                              <m:ctrlPr>
                                <a:rPr lang="cs-CZ" sz="2400" i="1">
                                  <a:latin typeface="Cambria Math"/>
                                </a:rPr>
                              </m:ctrlPr>
                            </m:fPr>
                            <m:num>
                              <m:r>
                                <a:rPr lang="cs-CZ" sz="2400" i="1">
                                  <a:latin typeface="Cambria Math"/>
                                </a:rPr>
                                <m:t>1 </m:t>
                              </m:r>
                            </m:num>
                            <m:den>
                              <m:r>
                                <a:rPr lang="cs-CZ" sz="2400" i="1">
                                  <a:latin typeface="Cambria Math"/>
                                </a:rPr>
                                <m:t>2</m:t>
                              </m:r>
                            </m:den>
                          </m:f>
                          <m:sSub>
                            <m:sSubPr>
                              <m:ctrlPr>
                                <a:rPr lang="cs-CZ" sz="2400" i="1">
                                  <a:latin typeface="Cambria Math"/>
                                </a:rPr>
                              </m:ctrlPr>
                            </m:sSubPr>
                            <m:e>
                              <m:r>
                                <a:rPr lang="cs-CZ" sz="2400" i="1">
                                  <a:latin typeface="Cambria Math"/>
                                </a:rPr>
                                <m:t>𝐽</m:t>
                              </m:r>
                            </m:e>
                            <m:sub>
                              <m:r>
                                <a:rPr lang="cs-CZ" sz="2400" i="1">
                                  <a:latin typeface="Cambria Math"/>
                                </a:rPr>
                                <m:t>0</m:t>
                              </m:r>
                            </m:sub>
                          </m:sSub>
                          <m:sSup>
                            <m:sSupPr>
                              <m:ctrlPr>
                                <a:rPr lang="cs-CZ" sz="2400" i="1" dirty="0">
                                  <a:latin typeface="Cambria Math"/>
                                </a:rPr>
                              </m:ctrlPr>
                            </m:sSupPr>
                            <m:e>
                              <m:r>
                                <a:rPr lang="cs-CZ" sz="2400" i="1" dirty="0">
                                  <a:latin typeface="Cambria Math"/>
                                  <a:ea typeface="Cambria Math"/>
                                </a:rPr>
                                <m:t>𝜔</m:t>
                              </m:r>
                            </m:e>
                            <m:sup>
                              <m:r>
                                <a:rPr lang="cs-CZ" sz="2400" i="1" dirty="0">
                                  <a:latin typeface="Cambria Math"/>
                                </a:rPr>
                                <m:t>2</m:t>
                              </m:r>
                            </m:sup>
                          </m:sSup>
                        </m:e>
                      </m:d>
                      <m:r>
                        <a:rPr lang="cs-CZ" sz="2400" b="0" i="0" smtClean="0">
                          <a:latin typeface="Cambria Math"/>
                        </a:rPr>
                        <m:t>, </m:t>
                      </m:r>
                      <m:f>
                        <m:fPr>
                          <m:ctrlPr>
                            <a:rPr lang="cs-CZ" sz="2400" b="0" i="1" smtClean="0">
                              <a:latin typeface="Cambria Math"/>
                            </a:rPr>
                          </m:ctrlPr>
                        </m:fPr>
                        <m:num>
                          <m:r>
                            <a:rPr lang="cs-CZ" sz="2400" b="0" i="1" smtClean="0">
                              <a:latin typeface="Cambria Math"/>
                            </a:rPr>
                            <m:t>𝑙</m:t>
                          </m:r>
                          <m:r>
                            <a:rPr lang="cs-CZ" sz="2400" b="0" i="1" smtClean="0">
                              <a:latin typeface="Cambria Math"/>
                            </a:rPr>
                            <m:t>´</m:t>
                          </m:r>
                        </m:num>
                        <m:den>
                          <m:r>
                            <a:rPr lang="cs-CZ" sz="2400" b="0" i="1" smtClean="0">
                              <a:latin typeface="Cambria Math"/>
                            </a:rPr>
                            <m:t>𝑙</m:t>
                          </m:r>
                        </m:den>
                      </m:f>
                      <m:r>
                        <a:rPr lang="cs-CZ" sz="2400" b="0" i="0" smtClean="0">
                          <a:latin typeface="Cambria Math"/>
                        </a:rPr>
                        <m:t>=</m:t>
                      </m:r>
                      <m:f>
                        <m:fPr>
                          <m:ctrlPr>
                            <a:rPr lang="cs-CZ" sz="2400" b="0" i="1" smtClean="0">
                              <a:latin typeface="Cambria Math"/>
                            </a:rPr>
                          </m:ctrlPr>
                        </m:fPr>
                        <m:num>
                          <m:r>
                            <a:rPr lang="cs-CZ" sz="2400" b="0" i="1" smtClean="0">
                              <a:latin typeface="Cambria Math"/>
                            </a:rPr>
                            <m:t>𝑟</m:t>
                          </m:r>
                          <m:r>
                            <a:rPr lang="cs-CZ" sz="2400" b="0" i="1" smtClean="0">
                              <a:latin typeface="Cambria Math"/>
                              <a:ea typeface="Cambria Math"/>
                            </a:rPr>
                            <m:t>∆</m:t>
                          </m:r>
                          <m:r>
                            <a:rPr lang="cs-CZ" sz="2400" b="0" i="1" smtClean="0">
                              <a:latin typeface="Cambria Math"/>
                              <a:ea typeface="Cambria Math"/>
                            </a:rPr>
                            <m:t>𝜗</m:t>
                          </m:r>
                          <m:r>
                            <a:rPr lang="cs-CZ" sz="2400" b="0" i="1" smtClean="0">
                              <a:latin typeface="Cambria Math"/>
                              <a:ea typeface="Cambria Math"/>
                            </a:rPr>
                            <m:t>´</m:t>
                          </m:r>
                        </m:num>
                        <m:den>
                          <m:r>
                            <a:rPr lang="cs-CZ" sz="2400" b="0" i="1" smtClean="0">
                              <a:latin typeface="Cambria Math"/>
                            </a:rPr>
                            <m:t>𝑙</m:t>
                          </m:r>
                        </m:den>
                      </m:f>
                      <m:r>
                        <a:rPr lang="cs-CZ" sz="2400" b="0" i="0" smtClean="0">
                          <a:latin typeface="Cambria Math"/>
                        </a:rPr>
                        <m:t>=</m:t>
                      </m:r>
                      <m:f>
                        <m:fPr>
                          <m:ctrlPr>
                            <a:rPr lang="cs-CZ" sz="2400" b="0" i="1" smtClean="0">
                              <a:latin typeface="Cambria Math"/>
                            </a:rPr>
                          </m:ctrlPr>
                        </m:fPr>
                        <m:num>
                          <m:sSub>
                            <m:sSubPr>
                              <m:ctrlPr>
                                <a:rPr lang="cs-CZ" sz="2400" b="0" i="1" smtClean="0">
                                  <a:latin typeface="Cambria Math"/>
                                </a:rPr>
                              </m:ctrlPr>
                            </m:sSubPr>
                            <m:e>
                              <m:r>
                                <a:rPr lang="cs-CZ" sz="2400" b="0" i="1" smtClean="0">
                                  <a:latin typeface="Cambria Math"/>
                                </a:rPr>
                                <m:t>𝑎</m:t>
                              </m:r>
                            </m:e>
                            <m:sub>
                              <m:r>
                                <m:rPr>
                                  <m:sty m:val="p"/>
                                </m:rPr>
                                <a:rPr lang="cs-CZ" sz="2400" b="0" i="0" smtClean="0">
                                  <a:latin typeface="Cambria Math"/>
                                </a:rPr>
                                <m:t>obv</m:t>
                              </m:r>
                            </m:sub>
                          </m:sSub>
                        </m:num>
                        <m:den>
                          <m:r>
                            <a:rPr lang="cs-CZ" sz="2400" b="0" i="1" smtClean="0">
                              <a:latin typeface="Cambria Math"/>
                            </a:rPr>
                            <m:t>𝑎</m:t>
                          </m:r>
                        </m:den>
                      </m:f>
                      <m:r>
                        <a:rPr lang="cs-CZ" sz="2400" b="0" i="1" smtClean="0">
                          <a:latin typeface="Cambria Math"/>
                        </a:rPr>
                        <m:t>=</m:t>
                      </m:r>
                      <m:f>
                        <m:fPr>
                          <m:ctrlPr>
                            <a:rPr lang="cs-CZ" sz="2400" b="0" i="1" smtClean="0">
                              <a:latin typeface="Cambria Math"/>
                            </a:rPr>
                          </m:ctrlPr>
                        </m:fPr>
                        <m:num>
                          <m:r>
                            <a:rPr lang="cs-CZ" sz="2400" b="0" i="1" smtClean="0">
                              <a:latin typeface="Cambria Math"/>
                              <a:ea typeface="Cambria Math"/>
                            </a:rPr>
                            <m:t>𝜀</m:t>
                          </m:r>
                          <m:r>
                            <a:rPr lang="cs-CZ" sz="2400" b="0" i="1" smtClean="0">
                              <a:latin typeface="Cambria Math"/>
                              <a:ea typeface="Cambria Math"/>
                            </a:rPr>
                            <m:t>𝑟</m:t>
                          </m:r>
                        </m:num>
                        <m:den>
                          <m:r>
                            <a:rPr lang="cs-CZ" sz="2400" b="0" i="1" smtClean="0">
                              <a:latin typeface="Cambria Math"/>
                            </a:rPr>
                            <m:t>𝑎</m:t>
                          </m:r>
                        </m:den>
                      </m:f>
                    </m:oMath>
                  </m:oMathPara>
                </a14:m>
                <a:endParaRPr lang="cs-CZ" sz="2400" dirty="0">
                  <a:solidFill>
                    <a:srgbClr val="0000FF"/>
                  </a:solidFill>
                  <a:latin typeface="Comic Sans MS" pitchFamily="66" charset="0"/>
                </a:endParaRPr>
              </a:p>
            </p:txBody>
          </p:sp>
        </mc:Choice>
        <mc:Fallback xmlns="">
          <p:sp>
            <p:nvSpPr>
              <p:cNvPr id="14" name="Obdélník 13"/>
              <p:cNvSpPr>
                <a:spLocks noRot="1" noChangeAspect="1" noMove="1" noResize="1" noEditPoints="1" noAdjustHandles="1" noChangeArrowheads="1" noChangeShapeType="1" noTextEdit="1"/>
              </p:cNvSpPr>
              <p:nvPr/>
            </p:nvSpPr>
            <p:spPr>
              <a:xfrm>
                <a:off x="484875" y="3140968"/>
                <a:ext cx="8362482" cy="922176"/>
              </a:xfrm>
              <a:prstGeom prst="rect">
                <a:avLst/>
              </a:prstGeom>
              <a:blipFill rotWithShape="1">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714743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130"/>
          </a:xfrm>
        </p:spPr>
        <p:txBody>
          <a:bodyPr>
            <a:normAutofit/>
          </a:bodyPr>
          <a:lstStyle/>
          <a:p>
            <a:r>
              <a:rPr lang="cs-CZ" b="1" dirty="0">
                <a:solidFill>
                  <a:srgbClr val="E60000"/>
                </a:solidFill>
                <a:latin typeface="Comic Sans MS" pitchFamily="66" charset="0"/>
              </a:rPr>
              <a:t>Gymnaziální </a:t>
            </a:r>
            <a:r>
              <a:rPr lang="cs-CZ" b="1" dirty="0" smtClean="0">
                <a:solidFill>
                  <a:srgbClr val="E60000"/>
                </a:solidFill>
                <a:latin typeface="Comic Sans MS" pitchFamily="66" charset="0"/>
              </a:rPr>
              <a:t>učebnice – IV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107504" y="1556792"/>
            <a:ext cx="8712968" cy="2088232"/>
          </a:xfrm>
        </p:spPr>
        <p:txBody>
          <a:bodyPr>
            <a:normAutofit/>
          </a:bodyPr>
          <a:lstStyle/>
          <a:p>
            <a:r>
              <a:rPr lang="cs-CZ" sz="2400" dirty="0" smtClean="0">
                <a:latin typeface="Comic Sans MS" pitchFamily="66" charset="0"/>
              </a:rPr>
              <a:t>Valivý odpor vzniká vždy, když se pevné těleso kruhového průřezu valí po pevné podložce. Působením kolmé tlakové síly </a:t>
            </a:r>
            <a:r>
              <a:rPr lang="cs-CZ" sz="2400" b="1" i="1" dirty="0" err="1" smtClean="0">
                <a:latin typeface="Comic Sans MS" pitchFamily="66" charset="0"/>
              </a:rPr>
              <a:t>F</a:t>
            </a:r>
            <a:r>
              <a:rPr lang="cs-CZ" sz="2400" baseline="-25000" dirty="0" err="1" smtClean="0">
                <a:latin typeface="Comic Sans MS" pitchFamily="66" charset="0"/>
              </a:rPr>
              <a:t>n</a:t>
            </a:r>
            <a:r>
              <a:rPr lang="cs-CZ" sz="2400" baseline="-25000" dirty="0" smtClean="0">
                <a:latin typeface="Comic Sans MS" pitchFamily="66" charset="0"/>
              </a:rPr>
              <a:t>  </a:t>
            </a:r>
            <a:r>
              <a:rPr lang="cs-CZ" sz="2400" dirty="0" smtClean="0">
                <a:latin typeface="Comic Sans MS" pitchFamily="66" charset="0"/>
              </a:rPr>
              <a:t>se těleso i podložka poněkud deformuje. Deformace vyvolává odporovou sílu </a:t>
            </a:r>
            <a:r>
              <a:rPr lang="cs-CZ" sz="2400" b="1" i="1" dirty="0" err="1" smtClean="0">
                <a:latin typeface="Comic Sans MS" pitchFamily="66" charset="0"/>
              </a:rPr>
              <a:t>F</a:t>
            </a:r>
            <a:r>
              <a:rPr lang="cs-CZ" sz="2400" baseline="-25000" dirty="0" err="1" smtClean="0">
                <a:latin typeface="Comic Sans MS" pitchFamily="66" charset="0"/>
              </a:rPr>
              <a:t>v</a:t>
            </a:r>
            <a:r>
              <a:rPr lang="cs-CZ" sz="2400" dirty="0" smtClean="0">
                <a:latin typeface="Comic Sans MS" pitchFamily="66" charset="0"/>
              </a:rPr>
              <a:t>, působící na těleso a směřující proti jeho pohybu.</a:t>
            </a:r>
            <a:endParaRPr lang="cs-CZ" sz="2400" dirty="0">
              <a:latin typeface="Comic Sans MS" pitchFamily="66" charset="0"/>
            </a:endParaRPr>
          </a:p>
          <a:p>
            <a:pPr marL="0" indent="0">
              <a:buNone/>
            </a:pPr>
            <a:endParaRPr lang="cs-CZ" sz="2600" dirty="0" smtClean="0">
              <a:latin typeface="Comic Sans MS" pitchFamily="66" charset="0"/>
            </a:endParaRPr>
          </a:p>
          <a:p>
            <a:pPr marL="0" indent="0">
              <a:buNone/>
            </a:pPr>
            <a:endParaRPr lang="cs-CZ" sz="2600" dirty="0">
              <a:latin typeface="Comic Sans MS" pitchFamily="66" charset="0"/>
            </a:endParaRPr>
          </a:p>
          <a:p>
            <a:pPr marL="0" indent="0">
              <a:buNone/>
            </a:pPr>
            <a:endParaRPr lang="cs-CZ" sz="2600" dirty="0" smtClean="0">
              <a:latin typeface="Comic Sans MS" pitchFamily="66" charset="0"/>
            </a:endParaRPr>
          </a:p>
          <a:p>
            <a:pPr marL="0" indent="0">
              <a:buNone/>
            </a:pPr>
            <a:endParaRPr lang="cs-CZ" sz="2600" dirty="0" smtClean="0">
              <a:latin typeface="Comic Sans MS" pitchFamily="66" charset="0"/>
            </a:endParaRPr>
          </a:p>
          <a:p>
            <a:pPr marL="0" indent="0">
              <a:buNone/>
            </a:pPr>
            <a:endParaRPr lang="cs-CZ" dirty="0" smtClean="0"/>
          </a:p>
          <a:p>
            <a:endParaRPr lang="cs-CZ" dirty="0"/>
          </a:p>
        </p:txBody>
      </p:sp>
      <p:sp>
        <p:nvSpPr>
          <p:cNvPr id="4" name="TextovéPole 3"/>
          <p:cNvSpPr txBox="1"/>
          <p:nvPr/>
        </p:nvSpPr>
        <p:spPr>
          <a:xfrm>
            <a:off x="251520" y="219998"/>
            <a:ext cx="1120820" cy="369332"/>
          </a:xfrm>
          <a:prstGeom prst="rect">
            <a:avLst/>
          </a:prstGeom>
          <a:noFill/>
        </p:spPr>
        <p:txBody>
          <a:bodyPr wrap="none" rtlCol="0">
            <a:spAutoFit/>
          </a:bodyPr>
          <a:lstStyle/>
          <a:p>
            <a:r>
              <a:rPr lang="cs-CZ" dirty="0" smtClean="0">
                <a:latin typeface="Comic Sans MS" pitchFamily="66" charset="0"/>
              </a:rPr>
              <a:t>s. 86, 87</a:t>
            </a:r>
            <a:endParaRPr lang="cs-CZ" dirty="0">
              <a:latin typeface="Comic Sans MS" pitchFamily="66" charset="0"/>
            </a:endParaRPr>
          </a:p>
        </p:txBody>
      </p:sp>
      <p:cxnSp>
        <p:nvCxnSpPr>
          <p:cNvPr id="6" name="Přímá spojnice 5"/>
          <p:cNvCxnSpPr/>
          <p:nvPr/>
        </p:nvCxnSpPr>
        <p:spPr>
          <a:xfrm>
            <a:off x="1619672" y="5229200"/>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ál 6"/>
          <p:cNvSpPr>
            <a:spLocks noChangeAspect="1"/>
          </p:cNvSpPr>
          <p:nvPr/>
        </p:nvSpPr>
        <p:spPr>
          <a:xfrm>
            <a:off x="2987824" y="3933056"/>
            <a:ext cx="1371600" cy="1371600"/>
          </a:xfrm>
          <a:prstGeom prst="ellipse">
            <a:avLst/>
          </a:prstGeom>
          <a:solidFill>
            <a:schemeClr val="bg2">
              <a:lumMod val="75000"/>
            </a:scheme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7"/>
          <p:cNvCxnSpPr>
            <a:stCxn id="18" idx="8"/>
          </p:cNvCxnSpPr>
          <p:nvPr/>
        </p:nvCxnSpPr>
        <p:spPr>
          <a:xfrm>
            <a:off x="5036457" y="5151738"/>
            <a:ext cx="1096190" cy="13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Volný tvar 17"/>
          <p:cNvSpPr/>
          <p:nvPr/>
        </p:nvSpPr>
        <p:spPr>
          <a:xfrm>
            <a:off x="4093029" y="4972677"/>
            <a:ext cx="943428" cy="208090"/>
          </a:xfrm>
          <a:custGeom>
            <a:avLst/>
            <a:gdLst>
              <a:gd name="connsiteX0" fmla="*/ 0 w 943428"/>
              <a:gd name="connsiteY0" fmla="*/ 208090 h 208090"/>
              <a:gd name="connsiteX1" fmla="*/ 72571 w 943428"/>
              <a:gd name="connsiteY1" fmla="*/ 135519 h 208090"/>
              <a:gd name="connsiteX2" fmla="*/ 159657 w 943428"/>
              <a:gd name="connsiteY2" fmla="*/ 62947 h 208090"/>
              <a:gd name="connsiteX3" fmla="*/ 261257 w 943428"/>
              <a:gd name="connsiteY3" fmla="*/ 4890 h 208090"/>
              <a:gd name="connsiteX4" fmla="*/ 391885 w 943428"/>
              <a:gd name="connsiteY4" fmla="*/ 4890 h 208090"/>
              <a:gd name="connsiteX5" fmla="*/ 508000 w 943428"/>
              <a:gd name="connsiteY5" fmla="*/ 19404 h 208090"/>
              <a:gd name="connsiteX6" fmla="*/ 624114 w 943428"/>
              <a:gd name="connsiteY6" fmla="*/ 77461 h 208090"/>
              <a:gd name="connsiteX7" fmla="*/ 769257 w 943428"/>
              <a:gd name="connsiteY7" fmla="*/ 121004 h 208090"/>
              <a:gd name="connsiteX8" fmla="*/ 943428 w 943428"/>
              <a:gd name="connsiteY8" fmla="*/ 179061 h 208090"/>
              <a:gd name="connsiteX9" fmla="*/ 943428 w 943428"/>
              <a:gd name="connsiteY9" fmla="*/ 179061 h 20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3428" h="208090">
                <a:moveTo>
                  <a:pt x="0" y="208090"/>
                </a:moveTo>
                <a:cubicBezTo>
                  <a:pt x="25400" y="182690"/>
                  <a:pt x="45962" y="159709"/>
                  <a:pt x="72571" y="135519"/>
                </a:cubicBezTo>
                <a:cubicBezTo>
                  <a:pt x="99180" y="111329"/>
                  <a:pt x="128209" y="84718"/>
                  <a:pt x="159657" y="62947"/>
                </a:cubicBezTo>
                <a:cubicBezTo>
                  <a:pt x="191105" y="41176"/>
                  <a:pt x="222552" y="14566"/>
                  <a:pt x="261257" y="4890"/>
                </a:cubicBezTo>
                <a:cubicBezTo>
                  <a:pt x="299962" y="-4786"/>
                  <a:pt x="350761" y="2471"/>
                  <a:pt x="391885" y="4890"/>
                </a:cubicBezTo>
                <a:cubicBezTo>
                  <a:pt x="433009" y="7309"/>
                  <a:pt x="469295" y="7309"/>
                  <a:pt x="508000" y="19404"/>
                </a:cubicBezTo>
                <a:cubicBezTo>
                  <a:pt x="546705" y="31499"/>
                  <a:pt x="580571" y="60528"/>
                  <a:pt x="624114" y="77461"/>
                </a:cubicBezTo>
                <a:cubicBezTo>
                  <a:pt x="667657" y="94394"/>
                  <a:pt x="716038" y="104071"/>
                  <a:pt x="769257" y="121004"/>
                </a:cubicBezTo>
                <a:cubicBezTo>
                  <a:pt x="822476" y="137937"/>
                  <a:pt x="943428" y="179061"/>
                  <a:pt x="943428" y="179061"/>
                </a:cubicBezTo>
                <a:lnTo>
                  <a:pt x="943428" y="179061"/>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 name="Přímá spojnice se šipkou 20"/>
          <p:cNvCxnSpPr/>
          <p:nvPr/>
        </p:nvCxnSpPr>
        <p:spPr>
          <a:xfrm>
            <a:off x="3673624" y="4618856"/>
            <a:ext cx="0" cy="1834480"/>
          </a:xfrm>
          <a:prstGeom prst="straightConnector1">
            <a:avLst/>
          </a:prstGeom>
          <a:ln w="476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H="1">
            <a:off x="2483768" y="5229200"/>
            <a:ext cx="864096" cy="0"/>
          </a:xfrm>
          <a:prstGeom prst="straightConnector1">
            <a:avLst/>
          </a:prstGeom>
          <a:ln w="47625">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a:off x="4564743" y="4221088"/>
            <a:ext cx="799345" cy="0"/>
          </a:xfrm>
          <a:prstGeom prst="straightConnector1">
            <a:avLst/>
          </a:prstGeom>
          <a:ln w="476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3774776" y="5620598"/>
            <a:ext cx="460382" cy="461665"/>
          </a:xfrm>
          <a:prstGeom prst="rect">
            <a:avLst/>
          </a:prstGeom>
          <a:noFill/>
        </p:spPr>
        <p:txBody>
          <a:bodyPr wrap="none" rtlCol="0">
            <a:spAutoFit/>
          </a:bodyPr>
          <a:lstStyle/>
          <a:p>
            <a:r>
              <a:rPr lang="cs-CZ" sz="2400" b="1" i="1" dirty="0" err="1">
                <a:latin typeface="Cambria Math" pitchFamily="18" charset="0"/>
                <a:ea typeface="Cambria Math" pitchFamily="18" charset="0"/>
              </a:rPr>
              <a:t>F</a:t>
            </a:r>
            <a:r>
              <a:rPr lang="cs-CZ" sz="2400" baseline="-25000" dirty="0" err="1">
                <a:latin typeface="Cambria Math" pitchFamily="18" charset="0"/>
                <a:ea typeface="Cambria Math" pitchFamily="18" charset="0"/>
              </a:rPr>
              <a:t>n</a:t>
            </a:r>
            <a:endParaRPr lang="cs-CZ" sz="2400" dirty="0">
              <a:latin typeface="Cambria Math" pitchFamily="18" charset="0"/>
              <a:ea typeface="Cambria Math" pitchFamily="18" charset="0"/>
            </a:endParaRPr>
          </a:p>
        </p:txBody>
      </p:sp>
      <p:sp>
        <p:nvSpPr>
          <p:cNvPr id="29" name="TextovéPole 28"/>
          <p:cNvSpPr txBox="1"/>
          <p:nvPr/>
        </p:nvSpPr>
        <p:spPr>
          <a:xfrm>
            <a:off x="2253577" y="4618856"/>
            <a:ext cx="450764" cy="461665"/>
          </a:xfrm>
          <a:prstGeom prst="rect">
            <a:avLst/>
          </a:prstGeom>
          <a:noFill/>
        </p:spPr>
        <p:txBody>
          <a:bodyPr wrap="none" rtlCol="0">
            <a:spAutoFit/>
          </a:bodyPr>
          <a:lstStyle/>
          <a:p>
            <a:r>
              <a:rPr lang="cs-CZ" sz="2400" b="1" i="1" dirty="0" err="1" smtClean="0">
                <a:latin typeface="Cambria Math" pitchFamily="18" charset="0"/>
                <a:ea typeface="Cambria Math" pitchFamily="18" charset="0"/>
              </a:rPr>
              <a:t>F</a:t>
            </a:r>
            <a:r>
              <a:rPr lang="cs-CZ" sz="2400" baseline="-25000" dirty="0" err="1" smtClean="0">
                <a:latin typeface="Cambria Math" pitchFamily="18" charset="0"/>
                <a:ea typeface="Cambria Math" pitchFamily="18" charset="0"/>
              </a:rPr>
              <a:t>v</a:t>
            </a:r>
            <a:endParaRPr lang="cs-CZ" sz="2400" dirty="0">
              <a:latin typeface="Cambria Math" pitchFamily="18" charset="0"/>
              <a:ea typeface="Cambria Math" pitchFamily="18" charset="0"/>
            </a:endParaRPr>
          </a:p>
        </p:txBody>
      </p:sp>
      <p:sp>
        <p:nvSpPr>
          <p:cNvPr id="30" name="TextovéPole 29"/>
          <p:cNvSpPr txBox="1"/>
          <p:nvPr/>
        </p:nvSpPr>
        <p:spPr>
          <a:xfrm>
            <a:off x="4734224" y="3702223"/>
            <a:ext cx="336952" cy="461665"/>
          </a:xfrm>
          <a:prstGeom prst="rect">
            <a:avLst/>
          </a:prstGeom>
          <a:noFill/>
        </p:spPr>
        <p:txBody>
          <a:bodyPr wrap="none" rtlCol="0">
            <a:spAutoFit/>
          </a:bodyPr>
          <a:lstStyle/>
          <a:p>
            <a:r>
              <a:rPr lang="cs-CZ" sz="2400" b="1" i="1" dirty="0">
                <a:latin typeface="Cambria Math" pitchFamily="18" charset="0"/>
                <a:ea typeface="Cambria Math" pitchFamily="18" charset="0"/>
              </a:rPr>
              <a:t>v</a:t>
            </a:r>
            <a:endParaRPr lang="cs-CZ" sz="2400" dirty="0">
              <a:latin typeface="Cambria Math" pitchFamily="18" charset="0"/>
              <a:ea typeface="Cambria Math" pitchFamily="18" charset="0"/>
            </a:endParaRPr>
          </a:p>
        </p:txBody>
      </p:sp>
      <p:sp>
        <p:nvSpPr>
          <p:cNvPr id="31" name="TextovéPole 30"/>
          <p:cNvSpPr txBox="1"/>
          <p:nvPr/>
        </p:nvSpPr>
        <p:spPr>
          <a:xfrm>
            <a:off x="5072168" y="4381326"/>
            <a:ext cx="3821880" cy="1846659"/>
          </a:xfrm>
          <a:prstGeom prst="rect">
            <a:avLst/>
          </a:prstGeom>
          <a:noFill/>
        </p:spPr>
        <p:txBody>
          <a:bodyPr wrap="none" rtlCol="0">
            <a:spAutoFit/>
          </a:bodyPr>
          <a:lstStyle/>
          <a:p>
            <a:r>
              <a:rPr lang="cs-CZ" sz="2400" dirty="0">
                <a:solidFill>
                  <a:srgbClr val="0000FF"/>
                </a:solidFill>
                <a:latin typeface="Comic Sans MS" pitchFamily="66" charset="0"/>
              </a:rPr>
              <a:t>Jakým směrem by </a:t>
            </a:r>
            <a:endParaRPr lang="cs-CZ" sz="2400" dirty="0" smtClean="0">
              <a:solidFill>
                <a:srgbClr val="0000FF"/>
              </a:solidFill>
              <a:latin typeface="Comic Sans MS" pitchFamily="66" charset="0"/>
            </a:endParaRPr>
          </a:p>
          <a:p>
            <a:r>
              <a:rPr lang="cs-CZ" sz="2400" dirty="0" smtClean="0">
                <a:solidFill>
                  <a:srgbClr val="0000FF"/>
                </a:solidFill>
                <a:latin typeface="Comic Sans MS" pitchFamily="66" charset="0"/>
              </a:rPr>
              <a:t>„</a:t>
            </a:r>
            <a:r>
              <a:rPr lang="cs-CZ" sz="2400" dirty="0">
                <a:solidFill>
                  <a:srgbClr val="0000FF"/>
                </a:solidFill>
                <a:latin typeface="Comic Sans MS" pitchFamily="66" charset="0"/>
              </a:rPr>
              <a:t>roztáčel“ </a:t>
            </a:r>
            <a:r>
              <a:rPr lang="cs-CZ" sz="2400" dirty="0" smtClean="0">
                <a:solidFill>
                  <a:srgbClr val="0000FF"/>
                </a:solidFill>
                <a:latin typeface="Comic Sans MS" pitchFamily="66" charset="0"/>
              </a:rPr>
              <a:t>těleso moment</a:t>
            </a:r>
          </a:p>
          <a:p>
            <a:r>
              <a:rPr lang="cs-CZ" sz="2400" dirty="0">
                <a:solidFill>
                  <a:srgbClr val="0000FF"/>
                </a:solidFill>
                <a:latin typeface="Comic Sans MS" pitchFamily="66" charset="0"/>
              </a:rPr>
              <a:t> </a:t>
            </a:r>
            <a:r>
              <a:rPr lang="cs-CZ" sz="2400" dirty="0" smtClean="0">
                <a:solidFill>
                  <a:srgbClr val="0000FF"/>
                </a:solidFill>
                <a:latin typeface="Comic Sans MS" pitchFamily="66" charset="0"/>
              </a:rPr>
              <a:t>síly</a:t>
            </a:r>
            <a:r>
              <a:rPr lang="cs-CZ" sz="2400" dirty="0">
                <a:solidFill>
                  <a:srgbClr val="0000FF"/>
                </a:solidFill>
                <a:latin typeface="Comic Sans MS" pitchFamily="66" charset="0"/>
              </a:rPr>
              <a:t>, která je </a:t>
            </a:r>
            <a:r>
              <a:rPr lang="cs-CZ" sz="2400" dirty="0" smtClean="0">
                <a:solidFill>
                  <a:srgbClr val="0000FF"/>
                </a:solidFill>
                <a:latin typeface="Comic Sans MS" pitchFamily="66" charset="0"/>
              </a:rPr>
              <a:t>označena </a:t>
            </a:r>
          </a:p>
          <a:p>
            <a:r>
              <a:rPr lang="cs-CZ" sz="2400" dirty="0" smtClean="0">
                <a:solidFill>
                  <a:srgbClr val="0000FF"/>
                </a:solidFill>
                <a:latin typeface="Comic Sans MS" pitchFamily="66" charset="0"/>
              </a:rPr>
              <a:t>jako </a:t>
            </a:r>
            <a:r>
              <a:rPr lang="cs-CZ" sz="2400" dirty="0">
                <a:solidFill>
                  <a:srgbClr val="0000FF"/>
                </a:solidFill>
                <a:latin typeface="Comic Sans MS" pitchFamily="66" charset="0"/>
              </a:rPr>
              <a:t>valivý odpor? </a:t>
            </a:r>
          </a:p>
          <a:p>
            <a:endParaRPr lang="cs-CZ" dirty="0"/>
          </a:p>
        </p:txBody>
      </p:sp>
    </p:spTree>
    <p:extLst>
      <p:ext uri="{BB962C8B-B14F-4D97-AF65-F5344CB8AC3E}">
        <p14:creationId xmlns:p14="http://schemas.microsoft.com/office/powerpoint/2010/main" val="19948012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9943" y="260648"/>
            <a:ext cx="8229600" cy="936104"/>
          </a:xfrm>
        </p:spPr>
        <p:txBody>
          <a:bodyPr>
            <a:normAutofit/>
          </a:bodyPr>
          <a:lstStyle/>
          <a:p>
            <a:r>
              <a:rPr lang="cs-CZ" b="1" dirty="0" smtClean="0">
                <a:solidFill>
                  <a:srgbClr val="E60000"/>
                </a:solidFill>
                <a:latin typeface="Comic Sans MS" pitchFamily="66" charset="0"/>
              </a:rPr>
              <a:t>Komentář – IV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136251" y="1124744"/>
            <a:ext cx="8856984" cy="1368152"/>
          </a:xfrm>
        </p:spPr>
        <p:txBody>
          <a:bodyPr>
            <a:normAutofit/>
          </a:bodyPr>
          <a:lstStyle/>
          <a:p>
            <a:r>
              <a:rPr lang="cs-CZ" sz="2600" dirty="0" smtClean="0">
                <a:latin typeface="Comic Sans MS" pitchFamily="66" charset="0"/>
              </a:rPr>
              <a:t>Je třeba zakreslit všechny síly působící na těleso – tíhovou, tlakovou a statickou třecí sílu (pokud se těleso valí bez klouzání).</a:t>
            </a:r>
            <a:endParaRPr lang="cs-CZ" sz="2600" dirty="0">
              <a:latin typeface="Comic Sans MS" pitchFamily="66" charset="0"/>
            </a:endParaRPr>
          </a:p>
          <a:p>
            <a:pPr marL="0" indent="0">
              <a:buNone/>
            </a:pPr>
            <a:endParaRPr lang="cs-CZ" sz="2600" dirty="0" smtClean="0">
              <a:latin typeface="Comic Sans MS" pitchFamily="66" charset="0"/>
            </a:endParaRPr>
          </a:p>
          <a:p>
            <a:pPr marL="0" indent="0">
              <a:buNone/>
            </a:pPr>
            <a:endParaRPr lang="cs-CZ" sz="2600" dirty="0">
              <a:latin typeface="Comic Sans MS" pitchFamily="66" charset="0"/>
            </a:endParaRPr>
          </a:p>
          <a:p>
            <a:pPr marL="0" indent="0">
              <a:buNone/>
            </a:pPr>
            <a:endParaRPr lang="cs-CZ" sz="2600" dirty="0" smtClean="0">
              <a:latin typeface="Comic Sans MS" pitchFamily="66" charset="0"/>
            </a:endParaRPr>
          </a:p>
          <a:p>
            <a:pPr marL="0" indent="0">
              <a:buNone/>
            </a:pPr>
            <a:endParaRPr lang="cs-CZ" sz="2600" dirty="0" smtClean="0">
              <a:latin typeface="Comic Sans MS" pitchFamily="66" charset="0"/>
            </a:endParaRPr>
          </a:p>
          <a:p>
            <a:pPr marL="0" indent="0">
              <a:buNone/>
            </a:pPr>
            <a:endParaRPr lang="cs-CZ" dirty="0"/>
          </a:p>
        </p:txBody>
      </p:sp>
      <p:cxnSp>
        <p:nvCxnSpPr>
          <p:cNvPr id="6" name="Přímá spojnice 5"/>
          <p:cNvCxnSpPr/>
          <p:nvPr/>
        </p:nvCxnSpPr>
        <p:spPr>
          <a:xfrm>
            <a:off x="1733779" y="5294199"/>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ál 6"/>
          <p:cNvSpPr>
            <a:spLocks noChangeAspect="1"/>
          </p:cNvSpPr>
          <p:nvPr/>
        </p:nvSpPr>
        <p:spPr>
          <a:xfrm>
            <a:off x="2987824" y="3933056"/>
            <a:ext cx="1371600" cy="1371600"/>
          </a:xfrm>
          <a:prstGeom prst="ellipse">
            <a:avLst/>
          </a:prstGeom>
          <a:solidFill>
            <a:schemeClr val="bg2">
              <a:lumMod val="75000"/>
            </a:scheme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7"/>
          <p:cNvCxnSpPr/>
          <p:nvPr/>
        </p:nvCxnSpPr>
        <p:spPr>
          <a:xfrm>
            <a:off x="5118760" y="5185843"/>
            <a:ext cx="11375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Volný tvar 17"/>
          <p:cNvSpPr/>
          <p:nvPr/>
        </p:nvSpPr>
        <p:spPr>
          <a:xfrm>
            <a:off x="4038962" y="4916245"/>
            <a:ext cx="1079798" cy="314312"/>
          </a:xfrm>
          <a:custGeom>
            <a:avLst/>
            <a:gdLst>
              <a:gd name="connsiteX0" fmla="*/ 0 w 943428"/>
              <a:gd name="connsiteY0" fmla="*/ 208090 h 208090"/>
              <a:gd name="connsiteX1" fmla="*/ 72571 w 943428"/>
              <a:gd name="connsiteY1" fmla="*/ 135519 h 208090"/>
              <a:gd name="connsiteX2" fmla="*/ 159657 w 943428"/>
              <a:gd name="connsiteY2" fmla="*/ 62947 h 208090"/>
              <a:gd name="connsiteX3" fmla="*/ 261257 w 943428"/>
              <a:gd name="connsiteY3" fmla="*/ 4890 h 208090"/>
              <a:gd name="connsiteX4" fmla="*/ 391885 w 943428"/>
              <a:gd name="connsiteY4" fmla="*/ 4890 h 208090"/>
              <a:gd name="connsiteX5" fmla="*/ 508000 w 943428"/>
              <a:gd name="connsiteY5" fmla="*/ 19404 h 208090"/>
              <a:gd name="connsiteX6" fmla="*/ 624114 w 943428"/>
              <a:gd name="connsiteY6" fmla="*/ 77461 h 208090"/>
              <a:gd name="connsiteX7" fmla="*/ 769257 w 943428"/>
              <a:gd name="connsiteY7" fmla="*/ 121004 h 208090"/>
              <a:gd name="connsiteX8" fmla="*/ 943428 w 943428"/>
              <a:gd name="connsiteY8" fmla="*/ 179061 h 208090"/>
              <a:gd name="connsiteX9" fmla="*/ 943428 w 943428"/>
              <a:gd name="connsiteY9" fmla="*/ 179061 h 20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3428" h="208090">
                <a:moveTo>
                  <a:pt x="0" y="208090"/>
                </a:moveTo>
                <a:cubicBezTo>
                  <a:pt x="25400" y="182690"/>
                  <a:pt x="45962" y="159709"/>
                  <a:pt x="72571" y="135519"/>
                </a:cubicBezTo>
                <a:cubicBezTo>
                  <a:pt x="99180" y="111329"/>
                  <a:pt x="128209" y="84718"/>
                  <a:pt x="159657" y="62947"/>
                </a:cubicBezTo>
                <a:cubicBezTo>
                  <a:pt x="191105" y="41176"/>
                  <a:pt x="222552" y="14566"/>
                  <a:pt x="261257" y="4890"/>
                </a:cubicBezTo>
                <a:cubicBezTo>
                  <a:pt x="299962" y="-4786"/>
                  <a:pt x="350761" y="2471"/>
                  <a:pt x="391885" y="4890"/>
                </a:cubicBezTo>
                <a:cubicBezTo>
                  <a:pt x="433009" y="7309"/>
                  <a:pt x="469295" y="7309"/>
                  <a:pt x="508000" y="19404"/>
                </a:cubicBezTo>
                <a:cubicBezTo>
                  <a:pt x="546705" y="31499"/>
                  <a:pt x="580571" y="60528"/>
                  <a:pt x="624114" y="77461"/>
                </a:cubicBezTo>
                <a:cubicBezTo>
                  <a:pt x="667657" y="94394"/>
                  <a:pt x="716038" y="104071"/>
                  <a:pt x="769257" y="121004"/>
                </a:cubicBezTo>
                <a:cubicBezTo>
                  <a:pt x="822476" y="137937"/>
                  <a:pt x="943428" y="179061"/>
                  <a:pt x="943428" y="179061"/>
                </a:cubicBezTo>
                <a:lnTo>
                  <a:pt x="943428" y="179061"/>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 name="Přímá spojnice se šipkou 20"/>
          <p:cNvCxnSpPr/>
          <p:nvPr/>
        </p:nvCxnSpPr>
        <p:spPr>
          <a:xfrm>
            <a:off x="3673624" y="4618856"/>
            <a:ext cx="0" cy="2050504"/>
          </a:xfrm>
          <a:prstGeom prst="straightConnector1">
            <a:avLst/>
          </a:prstGeom>
          <a:ln w="476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H="1" flipV="1">
            <a:off x="2650274" y="5141958"/>
            <a:ext cx="1388691" cy="8948"/>
          </a:xfrm>
          <a:prstGeom prst="straightConnector1">
            <a:avLst/>
          </a:prstGeom>
          <a:ln w="47625">
            <a:solidFill>
              <a:srgbClr val="0000FF"/>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a:off x="820326" y="4189490"/>
            <a:ext cx="799345" cy="0"/>
          </a:xfrm>
          <a:prstGeom prst="straightConnector1">
            <a:avLst/>
          </a:prstGeom>
          <a:ln w="476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3774776" y="5620598"/>
            <a:ext cx="585417" cy="461665"/>
          </a:xfrm>
          <a:prstGeom prst="rect">
            <a:avLst/>
          </a:prstGeom>
          <a:noFill/>
        </p:spPr>
        <p:txBody>
          <a:bodyPr wrap="none" rtlCol="0">
            <a:spAutoFit/>
          </a:bodyPr>
          <a:lstStyle/>
          <a:p>
            <a:r>
              <a:rPr lang="cs-CZ" sz="2400" i="1" dirty="0" smtClean="0">
                <a:latin typeface="Cambria Math" pitchFamily="18" charset="0"/>
                <a:ea typeface="Cambria Math" pitchFamily="18" charset="0"/>
              </a:rPr>
              <a:t>m</a:t>
            </a:r>
            <a:r>
              <a:rPr lang="cs-CZ" sz="2400" b="1" i="1" dirty="0" smtClean="0">
                <a:latin typeface="Cambria Math" pitchFamily="18" charset="0"/>
                <a:ea typeface="Cambria Math" pitchFamily="18" charset="0"/>
              </a:rPr>
              <a:t>g</a:t>
            </a:r>
            <a:endParaRPr lang="cs-CZ" sz="2400" dirty="0">
              <a:latin typeface="Cambria Math" pitchFamily="18" charset="0"/>
              <a:ea typeface="Cambria Math" pitchFamily="18" charset="0"/>
            </a:endParaRPr>
          </a:p>
        </p:txBody>
      </p:sp>
      <p:sp>
        <p:nvSpPr>
          <p:cNvPr id="29" name="TextovéPole 28"/>
          <p:cNvSpPr txBox="1"/>
          <p:nvPr/>
        </p:nvSpPr>
        <p:spPr>
          <a:xfrm>
            <a:off x="2734390" y="5316994"/>
            <a:ext cx="450764" cy="461665"/>
          </a:xfrm>
          <a:prstGeom prst="rect">
            <a:avLst/>
          </a:prstGeom>
          <a:noFill/>
        </p:spPr>
        <p:txBody>
          <a:bodyPr wrap="none" rtlCol="0">
            <a:spAutoFit/>
          </a:bodyPr>
          <a:lstStyle/>
          <a:p>
            <a:r>
              <a:rPr lang="cs-CZ" sz="2400" b="1" i="1" dirty="0" err="1" smtClean="0">
                <a:latin typeface="Cambria Math" pitchFamily="18" charset="0"/>
                <a:ea typeface="Cambria Math" pitchFamily="18" charset="0"/>
              </a:rPr>
              <a:t>F</a:t>
            </a:r>
            <a:r>
              <a:rPr lang="cs-CZ" sz="2400" baseline="-25000" dirty="0" err="1" smtClean="0">
                <a:latin typeface="Cambria Math" pitchFamily="18" charset="0"/>
                <a:ea typeface="Cambria Math" pitchFamily="18" charset="0"/>
              </a:rPr>
              <a:t>v</a:t>
            </a:r>
            <a:endParaRPr lang="cs-CZ" sz="2400" dirty="0">
              <a:latin typeface="Cambria Math" pitchFamily="18" charset="0"/>
              <a:ea typeface="Cambria Math" pitchFamily="18" charset="0"/>
            </a:endParaRPr>
          </a:p>
        </p:txBody>
      </p:sp>
      <p:sp>
        <p:nvSpPr>
          <p:cNvPr id="30" name="TextovéPole 29"/>
          <p:cNvSpPr txBox="1"/>
          <p:nvPr/>
        </p:nvSpPr>
        <p:spPr>
          <a:xfrm>
            <a:off x="941901" y="3702223"/>
            <a:ext cx="336952" cy="461665"/>
          </a:xfrm>
          <a:prstGeom prst="rect">
            <a:avLst/>
          </a:prstGeom>
          <a:noFill/>
        </p:spPr>
        <p:txBody>
          <a:bodyPr wrap="none" rtlCol="0">
            <a:spAutoFit/>
          </a:bodyPr>
          <a:lstStyle/>
          <a:p>
            <a:r>
              <a:rPr lang="cs-CZ" sz="2400" b="1" i="1" dirty="0">
                <a:latin typeface="Cambria Math" pitchFamily="18" charset="0"/>
                <a:ea typeface="Cambria Math" pitchFamily="18" charset="0"/>
              </a:rPr>
              <a:t>v</a:t>
            </a:r>
            <a:endParaRPr lang="cs-CZ" sz="2400" dirty="0">
              <a:latin typeface="Cambria Math" pitchFamily="18" charset="0"/>
              <a:ea typeface="Cambria Math" pitchFamily="18" charset="0"/>
            </a:endParaRPr>
          </a:p>
        </p:txBody>
      </p:sp>
      <p:cxnSp>
        <p:nvCxnSpPr>
          <p:cNvPr id="9" name="Přímá spojnice se šipkou 8"/>
          <p:cNvCxnSpPr/>
          <p:nvPr/>
        </p:nvCxnSpPr>
        <p:spPr>
          <a:xfrm flipH="1" flipV="1">
            <a:off x="2650274" y="3254756"/>
            <a:ext cx="1439052" cy="1964574"/>
          </a:xfrm>
          <a:prstGeom prst="straightConnector1">
            <a:avLst/>
          </a:prstGeom>
          <a:ln w="41275">
            <a:solidFill>
              <a:schemeClr val="tx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a:off x="3067311" y="3444341"/>
            <a:ext cx="394660" cy="461665"/>
          </a:xfrm>
          <a:prstGeom prst="rect">
            <a:avLst/>
          </a:prstGeom>
          <a:noFill/>
        </p:spPr>
        <p:txBody>
          <a:bodyPr wrap="none" rtlCol="0">
            <a:spAutoFit/>
          </a:bodyPr>
          <a:lstStyle/>
          <a:p>
            <a:r>
              <a:rPr lang="cs-CZ" sz="2400" b="1" i="1" dirty="0" smtClean="0">
                <a:latin typeface="Cambria Math" pitchFamily="18" charset="0"/>
                <a:ea typeface="Cambria Math" pitchFamily="18" charset="0"/>
              </a:rPr>
              <a:t>N</a:t>
            </a:r>
            <a:endParaRPr lang="cs-CZ" sz="2400" b="1" dirty="0">
              <a:latin typeface="Cambria Math" pitchFamily="18" charset="0"/>
              <a:ea typeface="Cambria Math" pitchFamily="18" charset="0"/>
            </a:endParaRPr>
          </a:p>
        </p:txBody>
      </p:sp>
      <p:cxnSp>
        <p:nvCxnSpPr>
          <p:cNvPr id="17" name="Přímá spojnice se šipkou 16"/>
          <p:cNvCxnSpPr/>
          <p:nvPr/>
        </p:nvCxnSpPr>
        <p:spPr>
          <a:xfrm flipV="1">
            <a:off x="4038962" y="3254756"/>
            <a:ext cx="0" cy="1954702"/>
          </a:xfrm>
          <a:prstGeom prst="straightConnector1">
            <a:avLst/>
          </a:prstGeom>
          <a:ln w="47625">
            <a:solidFill>
              <a:srgbClr val="0000FF"/>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flipV="1">
            <a:off x="4038962" y="4618856"/>
            <a:ext cx="714690" cy="532050"/>
          </a:xfrm>
          <a:prstGeom prst="straightConnector1">
            <a:avLst/>
          </a:prstGeom>
          <a:ln w="476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6" name="Ovál 35"/>
          <p:cNvSpPr>
            <a:spLocks noChangeAspect="1"/>
          </p:cNvSpPr>
          <p:nvPr/>
        </p:nvSpPr>
        <p:spPr>
          <a:xfrm flipH="1" flipV="1">
            <a:off x="3969835" y="5096545"/>
            <a:ext cx="138255" cy="1382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TextovéPole 37"/>
          <p:cNvSpPr txBox="1"/>
          <p:nvPr/>
        </p:nvSpPr>
        <p:spPr>
          <a:xfrm>
            <a:off x="4578861" y="4137820"/>
            <a:ext cx="452368" cy="461665"/>
          </a:xfrm>
          <a:prstGeom prst="rect">
            <a:avLst/>
          </a:prstGeom>
          <a:noFill/>
        </p:spPr>
        <p:txBody>
          <a:bodyPr wrap="none" rtlCol="0">
            <a:spAutoFit/>
          </a:bodyPr>
          <a:lstStyle/>
          <a:p>
            <a:r>
              <a:rPr lang="cs-CZ" sz="2400" b="1" i="1" dirty="0" err="1" smtClean="0">
                <a:latin typeface="Cambria Math" pitchFamily="18" charset="0"/>
                <a:ea typeface="Cambria Math" pitchFamily="18" charset="0"/>
              </a:rPr>
              <a:t>T</a:t>
            </a:r>
            <a:r>
              <a:rPr lang="cs-CZ" sz="2400" baseline="-25000" dirty="0" err="1">
                <a:latin typeface="Cambria Math" pitchFamily="18" charset="0"/>
                <a:ea typeface="Cambria Math" pitchFamily="18" charset="0"/>
              </a:rPr>
              <a:t>s</a:t>
            </a:r>
            <a:endParaRPr lang="cs-CZ" sz="2400" dirty="0">
              <a:latin typeface="Cambria Math" pitchFamily="18" charset="0"/>
              <a:ea typeface="Cambria Math" pitchFamily="18" charset="0"/>
            </a:endParaRPr>
          </a:p>
        </p:txBody>
      </p:sp>
      <p:cxnSp>
        <p:nvCxnSpPr>
          <p:cNvPr id="43" name="Přímá spojnice 42"/>
          <p:cNvCxnSpPr/>
          <p:nvPr/>
        </p:nvCxnSpPr>
        <p:spPr>
          <a:xfrm>
            <a:off x="2700637" y="3260638"/>
            <a:ext cx="1388689"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Přímá spojnice 44"/>
          <p:cNvCxnSpPr/>
          <p:nvPr/>
        </p:nvCxnSpPr>
        <p:spPr>
          <a:xfrm>
            <a:off x="2669458" y="3260638"/>
            <a:ext cx="4853" cy="189504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1" name="TextovéPole 60"/>
          <p:cNvSpPr txBox="1"/>
          <p:nvPr/>
        </p:nvSpPr>
        <p:spPr>
          <a:xfrm>
            <a:off x="4062059" y="3473637"/>
            <a:ext cx="540533" cy="461665"/>
          </a:xfrm>
          <a:prstGeom prst="rect">
            <a:avLst/>
          </a:prstGeom>
          <a:noFill/>
        </p:spPr>
        <p:txBody>
          <a:bodyPr wrap="none" rtlCol="0">
            <a:spAutoFit/>
          </a:bodyPr>
          <a:lstStyle/>
          <a:p>
            <a:r>
              <a:rPr lang="cs-CZ" sz="2400" b="1" i="1" dirty="0" smtClean="0">
                <a:latin typeface="Cambria Math" pitchFamily="18" charset="0"/>
                <a:ea typeface="Cambria Math" pitchFamily="18" charset="0"/>
              </a:rPr>
              <a:t>N</a:t>
            </a:r>
            <a:r>
              <a:rPr lang="cs-CZ" sz="2400" i="1" baseline="-25000" dirty="0" smtClean="0">
                <a:latin typeface="Times New Roman"/>
                <a:ea typeface="Cambria Math" pitchFamily="18" charset="0"/>
                <a:cs typeface="Times New Roman"/>
              </a:rPr>
              <a:t>┴</a:t>
            </a:r>
            <a:endParaRPr lang="cs-CZ" sz="2400" baseline="-25000" dirty="0">
              <a:latin typeface="Cambria Math" pitchFamily="18" charset="0"/>
              <a:ea typeface="Cambria Math" pitchFamily="18" charset="0"/>
            </a:endParaRPr>
          </a:p>
        </p:txBody>
      </p:sp>
      <p:cxnSp>
        <p:nvCxnSpPr>
          <p:cNvPr id="62" name="Přímá spojnice se šipkou 61"/>
          <p:cNvCxnSpPr/>
          <p:nvPr/>
        </p:nvCxnSpPr>
        <p:spPr>
          <a:xfrm flipV="1">
            <a:off x="3673624" y="2664154"/>
            <a:ext cx="0" cy="1954702"/>
          </a:xfrm>
          <a:prstGeom prst="straightConnector1">
            <a:avLst/>
          </a:prstGeom>
          <a:ln w="47625">
            <a:solidFill>
              <a:srgbClr val="FF0000"/>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63" name="Přímá spojnice se šipkou 62"/>
          <p:cNvCxnSpPr/>
          <p:nvPr/>
        </p:nvCxnSpPr>
        <p:spPr>
          <a:xfrm flipH="1" flipV="1">
            <a:off x="2265426" y="4614382"/>
            <a:ext cx="1388691" cy="8948"/>
          </a:xfrm>
          <a:prstGeom prst="straightConnector1">
            <a:avLst/>
          </a:prstGeom>
          <a:ln w="47625">
            <a:solidFill>
              <a:srgbClr val="FF0000"/>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65" name="TextovéPole 64"/>
          <p:cNvSpPr txBox="1"/>
          <p:nvPr/>
        </p:nvSpPr>
        <p:spPr>
          <a:xfrm>
            <a:off x="2040044" y="4006210"/>
            <a:ext cx="450764" cy="461665"/>
          </a:xfrm>
          <a:prstGeom prst="rect">
            <a:avLst/>
          </a:prstGeom>
          <a:noFill/>
        </p:spPr>
        <p:txBody>
          <a:bodyPr wrap="none" rtlCol="0">
            <a:spAutoFit/>
          </a:bodyPr>
          <a:lstStyle/>
          <a:p>
            <a:r>
              <a:rPr lang="cs-CZ" sz="2400" b="1" i="1" dirty="0" err="1" smtClean="0">
                <a:latin typeface="Cambria Math" pitchFamily="18" charset="0"/>
                <a:ea typeface="Cambria Math" pitchFamily="18" charset="0"/>
              </a:rPr>
              <a:t>F</a:t>
            </a:r>
            <a:r>
              <a:rPr lang="cs-CZ" sz="2400" baseline="-25000" dirty="0" err="1" smtClean="0">
                <a:latin typeface="Cambria Math" pitchFamily="18" charset="0"/>
                <a:ea typeface="Cambria Math" pitchFamily="18" charset="0"/>
              </a:rPr>
              <a:t>v</a:t>
            </a:r>
            <a:endParaRPr lang="cs-CZ" sz="2400"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66" name="TextovéPole 65"/>
              <p:cNvSpPr txBox="1"/>
              <p:nvPr/>
            </p:nvSpPr>
            <p:spPr>
              <a:xfrm>
                <a:off x="5687510" y="2830756"/>
                <a:ext cx="2392001" cy="506421"/>
              </a:xfrm>
              <a:prstGeom prst="rect">
                <a:avLst/>
              </a:prstGeom>
              <a:noFill/>
            </p:spPr>
            <p:txBody>
              <a:bodyPr wrap="none" rtlCol="0">
                <a:spAutoFit/>
              </a:bodyPr>
              <a:lstStyle/>
              <a:p>
                <a14:m>
                  <m:oMath xmlns:m="http://schemas.openxmlformats.org/officeDocument/2006/math">
                    <m:acc>
                      <m:accPr>
                        <m:chr m:val="⃗"/>
                        <m:ctrlPr>
                          <a:rPr lang="cs-CZ" sz="2400" i="1" smtClean="0">
                            <a:latin typeface="Cambria Math"/>
                          </a:rPr>
                        </m:ctrlPr>
                      </m:accPr>
                      <m:e>
                        <m:r>
                          <a:rPr lang="cs-CZ" sz="2400" b="0" i="1" smtClean="0">
                            <a:latin typeface="Cambria Math"/>
                          </a:rPr>
                          <m:t>𝐹</m:t>
                        </m:r>
                      </m:e>
                    </m:acc>
                    <m:r>
                      <a:rPr lang="cs-CZ" sz="2400" b="0" i="1" smtClean="0">
                        <a:latin typeface="Cambria Math"/>
                      </a:rPr>
                      <m:t>=</m:t>
                    </m:r>
                    <m:r>
                      <a:rPr lang="cs-CZ" sz="2400" b="0" i="1" smtClean="0">
                        <a:latin typeface="Cambria Math"/>
                      </a:rPr>
                      <m:t>𝑚</m:t>
                    </m:r>
                    <m:acc>
                      <m:accPr>
                        <m:chr m:val="⃗"/>
                        <m:ctrlPr>
                          <a:rPr lang="cs-CZ" sz="2400" b="0" i="1" smtClean="0">
                            <a:latin typeface="Cambria Math"/>
                          </a:rPr>
                        </m:ctrlPr>
                      </m:accPr>
                      <m:e>
                        <m:r>
                          <a:rPr lang="cs-CZ" sz="2400" b="0" i="1" smtClean="0">
                            <a:latin typeface="Cambria Math"/>
                          </a:rPr>
                          <m:t>𝑔</m:t>
                        </m:r>
                      </m:e>
                    </m:acc>
                  </m:oMath>
                </a14:m>
                <a:r>
                  <a:rPr lang="cs-CZ" sz="2400" dirty="0" smtClean="0"/>
                  <a:t> +</a:t>
                </a:r>
                <a14:m>
                  <m:oMath xmlns:m="http://schemas.openxmlformats.org/officeDocument/2006/math">
                    <m:acc>
                      <m:accPr>
                        <m:chr m:val="⃗"/>
                        <m:ctrlPr>
                          <a:rPr lang="cs-CZ" sz="2400" i="1" dirty="0" smtClean="0">
                            <a:latin typeface="Cambria Math"/>
                          </a:rPr>
                        </m:ctrlPr>
                      </m:accPr>
                      <m:e>
                        <m:r>
                          <a:rPr lang="cs-CZ" sz="2400" b="0" i="1" dirty="0" smtClean="0">
                            <a:latin typeface="Cambria Math"/>
                          </a:rPr>
                          <m:t> </m:t>
                        </m:r>
                        <m:r>
                          <a:rPr lang="cs-CZ" sz="2400" b="0" i="1" dirty="0" smtClean="0">
                            <a:latin typeface="Cambria Math"/>
                          </a:rPr>
                          <m:t>𝑁</m:t>
                        </m:r>
                      </m:e>
                    </m:acc>
                  </m:oMath>
                </a14:m>
                <a:r>
                  <a:rPr lang="cs-CZ" sz="2400" dirty="0" smtClean="0"/>
                  <a:t> + </a:t>
                </a:r>
                <a14:m>
                  <m:oMath xmlns:m="http://schemas.openxmlformats.org/officeDocument/2006/math">
                    <m:sSub>
                      <m:sSubPr>
                        <m:ctrlPr>
                          <a:rPr lang="cs-CZ" sz="2400" i="1" smtClean="0">
                            <a:latin typeface="Cambria Math"/>
                          </a:rPr>
                        </m:ctrlPr>
                      </m:sSubPr>
                      <m:e>
                        <m:acc>
                          <m:accPr>
                            <m:chr m:val="⃗"/>
                            <m:ctrlPr>
                              <a:rPr lang="cs-CZ" sz="2400" i="1" smtClean="0">
                                <a:latin typeface="Cambria Math"/>
                              </a:rPr>
                            </m:ctrlPr>
                          </m:accPr>
                          <m:e>
                            <m:r>
                              <a:rPr lang="cs-CZ" sz="2400" b="0" i="1" smtClean="0">
                                <a:latin typeface="Cambria Math"/>
                              </a:rPr>
                              <m:t>𝑇</m:t>
                            </m:r>
                          </m:e>
                        </m:acc>
                      </m:e>
                      <m:sub>
                        <m:r>
                          <a:rPr lang="cs-CZ" sz="2400" b="0" i="1" smtClean="0">
                            <a:latin typeface="Cambria Math"/>
                          </a:rPr>
                          <m:t>𝑠</m:t>
                        </m:r>
                      </m:sub>
                    </m:sSub>
                  </m:oMath>
                </a14:m>
                <a:r>
                  <a:rPr lang="cs-CZ" sz="2400" dirty="0" smtClean="0"/>
                  <a:t> </a:t>
                </a:r>
                <a:endParaRPr lang="cs-CZ" sz="2400" dirty="0"/>
              </a:p>
            </p:txBody>
          </p:sp>
        </mc:Choice>
        <mc:Fallback xmlns="">
          <p:sp>
            <p:nvSpPr>
              <p:cNvPr id="66" name="TextovéPole 65"/>
              <p:cNvSpPr txBox="1">
                <a:spLocks noRot="1" noChangeAspect="1" noMove="1" noResize="1" noEditPoints="1" noAdjustHandles="1" noChangeArrowheads="1" noChangeShapeType="1" noTextEdit="1"/>
              </p:cNvSpPr>
              <p:nvPr/>
            </p:nvSpPr>
            <p:spPr>
              <a:xfrm>
                <a:off x="5687510" y="2830756"/>
                <a:ext cx="2392001" cy="506421"/>
              </a:xfrm>
              <a:prstGeom prst="rect">
                <a:avLst/>
              </a:prstGeom>
              <a:blipFill rotWithShape="1">
                <a:blip r:embed="rId2"/>
                <a:stretch>
                  <a:fillRect t="-1205" b="-26506"/>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7" name="TextovéPole 66"/>
              <p:cNvSpPr txBox="1"/>
              <p:nvPr/>
            </p:nvSpPr>
            <p:spPr>
              <a:xfrm>
                <a:off x="5739699" y="3488418"/>
                <a:ext cx="3096360" cy="506421"/>
              </a:xfrm>
              <a:prstGeom prst="rect">
                <a:avLst/>
              </a:prstGeom>
              <a:noFill/>
            </p:spPr>
            <p:txBody>
              <a:bodyPr wrap="none" rtlCol="0">
                <a:spAutoFit/>
              </a:bodyPr>
              <a:lstStyle/>
              <a:p>
                <a14:m>
                  <m:oMath xmlns:m="http://schemas.openxmlformats.org/officeDocument/2006/math">
                    <m:acc>
                      <m:accPr>
                        <m:chr m:val="⃗"/>
                        <m:ctrlPr>
                          <a:rPr lang="cs-CZ" sz="2400" i="1" smtClean="0">
                            <a:latin typeface="Cambria Math"/>
                          </a:rPr>
                        </m:ctrlPr>
                      </m:accPr>
                      <m:e>
                        <m:r>
                          <a:rPr lang="cs-CZ" sz="2400" b="0" i="1" smtClean="0">
                            <a:latin typeface="Cambria Math"/>
                          </a:rPr>
                          <m:t>𝐹</m:t>
                        </m:r>
                      </m:e>
                    </m:acc>
                    <m:r>
                      <a:rPr lang="cs-CZ" sz="2400" b="0" i="1" smtClean="0">
                        <a:latin typeface="Cambria Math"/>
                      </a:rPr>
                      <m:t>=</m:t>
                    </m:r>
                    <m:r>
                      <a:rPr lang="cs-CZ" sz="2400" b="0" i="1" smtClean="0">
                        <a:latin typeface="Cambria Math"/>
                      </a:rPr>
                      <m:t>𝑚</m:t>
                    </m:r>
                    <m:acc>
                      <m:accPr>
                        <m:chr m:val="⃗"/>
                        <m:ctrlPr>
                          <a:rPr lang="cs-CZ" sz="2400" b="0" i="1" smtClean="0">
                            <a:latin typeface="Cambria Math"/>
                          </a:rPr>
                        </m:ctrlPr>
                      </m:accPr>
                      <m:e>
                        <m:r>
                          <a:rPr lang="cs-CZ" sz="2400" b="0" i="1" smtClean="0">
                            <a:latin typeface="Cambria Math"/>
                          </a:rPr>
                          <m:t>𝑔</m:t>
                        </m:r>
                      </m:e>
                    </m:acc>
                  </m:oMath>
                </a14:m>
                <a:r>
                  <a:rPr lang="cs-CZ" sz="2400" dirty="0" smtClean="0"/>
                  <a:t> </a:t>
                </a:r>
                <a:r>
                  <a:rPr lang="cs-CZ" sz="2400" dirty="0" smtClean="0">
                    <a:latin typeface="Cambria Math" pitchFamily="18" charset="0"/>
                    <a:ea typeface="Cambria Math" pitchFamily="18" charset="0"/>
                  </a:rPr>
                  <a:t>+</a:t>
                </a:r>
                <a14:m>
                  <m:oMath xmlns:m="http://schemas.openxmlformats.org/officeDocument/2006/math">
                    <m:sSub>
                      <m:sSubPr>
                        <m:ctrlPr>
                          <a:rPr lang="cs-CZ" sz="2400" i="1" dirty="0" smtClean="0">
                            <a:latin typeface="Cambria Math"/>
                            <a:ea typeface="Cambria Math" pitchFamily="18" charset="0"/>
                          </a:rPr>
                        </m:ctrlPr>
                      </m:sSubPr>
                      <m:e>
                        <m:acc>
                          <m:accPr>
                            <m:chr m:val="⃗"/>
                            <m:ctrlPr>
                              <a:rPr lang="cs-CZ" sz="2400" i="1" dirty="0" smtClean="0">
                                <a:latin typeface="Cambria Math"/>
                                <a:ea typeface="Cambria Math" pitchFamily="18" charset="0"/>
                              </a:rPr>
                            </m:ctrlPr>
                          </m:accPr>
                          <m:e>
                            <m:r>
                              <a:rPr lang="cs-CZ" sz="2400" b="0" i="1" dirty="0" smtClean="0">
                                <a:latin typeface="Cambria Math" pitchFamily="18" charset="0"/>
                                <a:ea typeface="Cambria Math" pitchFamily="18" charset="0"/>
                              </a:rPr>
                              <m:t>𝑁</m:t>
                            </m:r>
                          </m:e>
                        </m:acc>
                      </m:e>
                      <m:sub>
                        <m:r>
                          <a:rPr lang="cs-CZ" sz="2400" i="1" dirty="0" smtClean="0">
                            <a:latin typeface="Cambria Math" pitchFamily="18" charset="0"/>
                            <a:ea typeface="Cambria Math" pitchFamily="18" charset="0"/>
                          </a:rPr>
                          <m:t>┴</m:t>
                        </m:r>
                      </m:sub>
                    </m:sSub>
                  </m:oMath>
                </a14:m>
                <a:r>
                  <a:rPr lang="cs-CZ" sz="2400" dirty="0" smtClean="0"/>
                  <a:t> + </a:t>
                </a:r>
                <a14:m>
                  <m:oMath xmlns:m="http://schemas.openxmlformats.org/officeDocument/2006/math">
                    <m:sSub>
                      <m:sSubPr>
                        <m:ctrlPr>
                          <a:rPr lang="cs-CZ" sz="2400" i="1" smtClean="0">
                            <a:latin typeface="Cambria Math"/>
                          </a:rPr>
                        </m:ctrlPr>
                      </m:sSubPr>
                      <m:e>
                        <m:acc>
                          <m:accPr>
                            <m:chr m:val="⃗"/>
                            <m:ctrlPr>
                              <a:rPr lang="cs-CZ" sz="2400" i="1" smtClean="0">
                                <a:latin typeface="Cambria Math"/>
                              </a:rPr>
                            </m:ctrlPr>
                          </m:accPr>
                          <m:e>
                            <m:r>
                              <a:rPr lang="cs-CZ" sz="2400" b="0" i="1" smtClean="0">
                                <a:latin typeface="Cambria Math"/>
                              </a:rPr>
                              <m:t>𝑇</m:t>
                            </m:r>
                          </m:e>
                        </m:acc>
                      </m:e>
                      <m:sub>
                        <m:r>
                          <a:rPr lang="cs-CZ" sz="2400" b="0" i="1" smtClean="0">
                            <a:latin typeface="Cambria Math"/>
                          </a:rPr>
                          <m:t>𝑠</m:t>
                        </m:r>
                      </m:sub>
                    </m:sSub>
                  </m:oMath>
                </a14:m>
                <a:r>
                  <a:rPr lang="cs-CZ" sz="2400" dirty="0" smtClean="0"/>
                  <a:t> + </a:t>
                </a:r>
                <a14:m>
                  <m:oMath xmlns:m="http://schemas.openxmlformats.org/officeDocument/2006/math">
                    <m:sSub>
                      <m:sSubPr>
                        <m:ctrlPr>
                          <a:rPr lang="cs-CZ" sz="2400" i="1" smtClean="0">
                            <a:latin typeface="Cambria Math"/>
                          </a:rPr>
                        </m:ctrlPr>
                      </m:sSubPr>
                      <m:e>
                        <m:acc>
                          <m:accPr>
                            <m:chr m:val="⃗"/>
                            <m:ctrlPr>
                              <a:rPr lang="cs-CZ" sz="2400" i="1" smtClean="0">
                                <a:latin typeface="Cambria Math"/>
                              </a:rPr>
                            </m:ctrlPr>
                          </m:accPr>
                          <m:e>
                            <m:r>
                              <a:rPr lang="cs-CZ" sz="2400" b="0" i="1" smtClean="0">
                                <a:latin typeface="Cambria Math"/>
                              </a:rPr>
                              <m:t>𝐹</m:t>
                            </m:r>
                          </m:e>
                        </m:acc>
                      </m:e>
                      <m:sub>
                        <m:r>
                          <a:rPr lang="cs-CZ" sz="2400" b="0" i="1" smtClean="0">
                            <a:latin typeface="Cambria Math"/>
                          </a:rPr>
                          <m:t>𝑣</m:t>
                        </m:r>
                      </m:sub>
                    </m:sSub>
                  </m:oMath>
                </a14:m>
                <a:r>
                  <a:rPr lang="cs-CZ" sz="2400" dirty="0" smtClean="0"/>
                  <a:t> </a:t>
                </a:r>
                <a:endParaRPr lang="cs-CZ" sz="2400" dirty="0"/>
              </a:p>
            </p:txBody>
          </p:sp>
        </mc:Choice>
        <mc:Fallback xmlns="">
          <p:sp>
            <p:nvSpPr>
              <p:cNvPr id="67" name="TextovéPole 66"/>
              <p:cNvSpPr txBox="1">
                <a:spLocks noRot="1" noChangeAspect="1" noMove="1" noResize="1" noEditPoints="1" noAdjustHandles="1" noChangeArrowheads="1" noChangeShapeType="1" noTextEdit="1"/>
              </p:cNvSpPr>
              <p:nvPr/>
            </p:nvSpPr>
            <p:spPr>
              <a:xfrm>
                <a:off x="5739699" y="3488418"/>
                <a:ext cx="3096360" cy="506421"/>
              </a:xfrm>
              <a:prstGeom prst="rect">
                <a:avLst/>
              </a:prstGeom>
              <a:blipFill rotWithShape="1">
                <a:blip r:embed="rId3"/>
                <a:stretch>
                  <a:fillRect t="-3614" b="-26506"/>
                </a:stretch>
              </a:blipFill>
            </p:spPr>
            <p:txBody>
              <a:bodyPr/>
              <a:lstStyle/>
              <a:p>
                <a:r>
                  <a:rPr lang="cs-CZ">
                    <a:noFill/>
                  </a:rPr>
                  <a:t> </a:t>
                </a:r>
              </a:p>
            </p:txBody>
          </p:sp>
        </mc:Fallback>
      </mc:AlternateContent>
      <p:sp>
        <p:nvSpPr>
          <p:cNvPr id="68" name="TextovéPole 67"/>
          <p:cNvSpPr txBox="1"/>
          <p:nvPr/>
        </p:nvSpPr>
        <p:spPr>
          <a:xfrm>
            <a:off x="3784264" y="2641769"/>
            <a:ext cx="540533" cy="461665"/>
          </a:xfrm>
          <a:prstGeom prst="rect">
            <a:avLst/>
          </a:prstGeom>
          <a:noFill/>
        </p:spPr>
        <p:txBody>
          <a:bodyPr wrap="none" rtlCol="0">
            <a:spAutoFit/>
          </a:bodyPr>
          <a:lstStyle/>
          <a:p>
            <a:r>
              <a:rPr lang="cs-CZ" sz="2400" b="1" i="1" dirty="0" smtClean="0">
                <a:latin typeface="Cambria Math" pitchFamily="18" charset="0"/>
                <a:ea typeface="Cambria Math" pitchFamily="18" charset="0"/>
              </a:rPr>
              <a:t>N</a:t>
            </a:r>
            <a:r>
              <a:rPr lang="cs-CZ" sz="2400" i="1" baseline="-25000" dirty="0" smtClean="0">
                <a:latin typeface="Times New Roman"/>
                <a:ea typeface="Cambria Math" pitchFamily="18" charset="0"/>
                <a:cs typeface="Times New Roman"/>
              </a:rPr>
              <a:t>┴</a:t>
            </a:r>
            <a:endParaRPr lang="cs-CZ" sz="2400" baseline="-25000"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69" name="TextovéPole 68"/>
              <p:cNvSpPr txBox="1"/>
              <p:nvPr/>
            </p:nvSpPr>
            <p:spPr>
              <a:xfrm>
                <a:off x="5739699" y="4208162"/>
                <a:ext cx="1949252" cy="656334"/>
              </a:xfrm>
              <a:prstGeom prst="rect">
                <a:avLst/>
              </a:prstGeom>
              <a:noFill/>
            </p:spPr>
            <p:txBody>
              <a:bodyPr wrap="none" rtlCol="0">
                <a:spAutoFit/>
              </a:bodyPr>
              <a:lstStyle/>
              <a:p>
                <a14:m>
                  <m:oMath xmlns:m="http://schemas.openxmlformats.org/officeDocument/2006/math">
                    <m:sSub>
                      <m:sSubPr>
                        <m:ctrlPr>
                          <a:rPr lang="cs-CZ" sz="2400" i="1" smtClean="0">
                            <a:latin typeface="Cambria Math"/>
                          </a:rPr>
                        </m:ctrlPr>
                      </m:sSubPr>
                      <m:e>
                        <m:acc>
                          <m:accPr>
                            <m:chr m:val="⃗"/>
                            <m:ctrlPr>
                              <a:rPr lang="cs-CZ" sz="2400" i="1">
                                <a:latin typeface="Cambria Math"/>
                              </a:rPr>
                            </m:ctrlPr>
                          </m:accPr>
                          <m:e>
                            <m:r>
                              <a:rPr lang="cs-CZ" sz="2400" i="1">
                                <a:latin typeface="Cambria Math"/>
                              </a:rPr>
                              <m:t>𝐹</m:t>
                            </m:r>
                          </m:e>
                        </m:acc>
                      </m:e>
                      <m:sub>
                        <m:r>
                          <a:rPr lang="cs-CZ" sz="2400" i="1">
                            <a:latin typeface="Cambria Math"/>
                          </a:rPr>
                          <m:t>𝑣</m:t>
                        </m:r>
                      </m:sub>
                    </m:sSub>
                    <m:r>
                      <a:rPr lang="cs-CZ" sz="2400" i="1">
                        <a:latin typeface="Cambria Math"/>
                      </a:rPr>
                      <m:t> </m:t>
                    </m:r>
                    <m:r>
                      <a:rPr lang="cs-CZ" sz="2400" b="0" i="1" smtClean="0">
                        <a:latin typeface="Cambria Math"/>
                      </a:rPr>
                      <m:t>=−</m:t>
                    </m:r>
                    <m:r>
                      <a:rPr lang="el-GR" sz="2400" b="0" i="1" smtClean="0">
                        <a:latin typeface="Cambria Math"/>
                      </a:rPr>
                      <m:t>𝜉</m:t>
                    </m:r>
                    <m:r>
                      <a:rPr lang="cs-CZ" sz="2400" b="0" i="1" smtClean="0">
                        <a:latin typeface="Cambria Math"/>
                      </a:rPr>
                      <m:t> </m:t>
                    </m:r>
                    <m:sSub>
                      <m:sSubPr>
                        <m:ctrlPr>
                          <a:rPr lang="cs-CZ" sz="2400" b="0" i="1" smtClean="0">
                            <a:latin typeface="Cambria Math"/>
                          </a:rPr>
                        </m:ctrlPr>
                      </m:sSubPr>
                      <m:e>
                        <m:r>
                          <a:rPr lang="cs-CZ" sz="2400" b="0" i="1" smtClean="0">
                            <a:latin typeface="Cambria Math"/>
                          </a:rPr>
                          <m:t>𝑁</m:t>
                        </m:r>
                      </m:e>
                      <m:sub>
                        <m:r>
                          <a:rPr lang="cs-CZ" sz="2400" b="0" i="1" smtClean="0">
                            <a:latin typeface="Cambria Math"/>
                          </a:rPr>
                          <m:t>┴</m:t>
                        </m:r>
                      </m:sub>
                    </m:sSub>
                  </m:oMath>
                </a14:m>
                <a:r>
                  <a:rPr lang="cs-CZ" sz="2400" i="1" dirty="0" smtClean="0"/>
                  <a:t> </a:t>
                </a:r>
                <a14:m>
                  <m:oMath xmlns:m="http://schemas.openxmlformats.org/officeDocument/2006/math">
                    <m:f>
                      <m:fPr>
                        <m:ctrlPr>
                          <a:rPr lang="cs-CZ" sz="2400" i="1" dirty="0" smtClean="0">
                            <a:latin typeface="Cambria Math"/>
                          </a:rPr>
                        </m:ctrlPr>
                      </m:fPr>
                      <m:num>
                        <m:acc>
                          <m:accPr>
                            <m:chr m:val="⃗"/>
                            <m:ctrlPr>
                              <a:rPr lang="cs-CZ" sz="2400" i="1" dirty="0" smtClean="0">
                                <a:latin typeface="Cambria Math"/>
                              </a:rPr>
                            </m:ctrlPr>
                          </m:accPr>
                          <m:e>
                            <m:r>
                              <a:rPr lang="cs-CZ" sz="2400" b="0" i="1" dirty="0" smtClean="0">
                                <a:latin typeface="Cambria Math"/>
                              </a:rPr>
                              <m:t>𝑣</m:t>
                            </m:r>
                          </m:e>
                        </m:acc>
                      </m:num>
                      <m:den>
                        <m:r>
                          <a:rPr lang="cs-CZ" sz="2400" b="0" i="1" dirty="0" smtClean="0">
                            <a:latin typeface="Cambria Math"/>
                          </a:rPr>
                          <m:t>𝑣</m:t>
                        </m:r>
                      </m:den>
                    </m:f>
                  </m:oMath>
                </a14:m>
                <a:endParaRPr lang="cs-CZ" sz="2400" i="1" dirty="0"/>
              </a:p>
            </p:txBody>
          </p:sp>
        </mc:Choice>
        <mc:Fallback xmlns="">
          <p:sp>
            <p:nvSpPr>
              <p:cNvPr id="69" name="TextovéPole 68"/>
              <p:cNvSpPr txBox="1">
                <a:spLocks noRot="1" noChangeAspect="1" noMove="1" noResize="1" noEditPoints="1" noAdjustHandles="1" noChangeArrowheads="1" noChangeShapeType="1" noTextEdit="1"/>
              </p:cNvSpPr>
              <p:nvPr/>
            </p:nvSpPr>
            <p:spPr>
              <a:xfrm>
                <a:off x="5739699" y="4208162"/>
                <a:ext cx="1949252" cy="656334"/>
              </a:xfrm>
              <a:prstGeom prst="rect">
                <a:avLst/>
              </a:prstGeom>
              <a:blipFill rotWithShape="1">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0" name="TextovéPole 69"/>
              <p:cNvSpPr txBox="1"/>
              <p:nvPr/>
            </p:nvSpPr>
            <p:spPr>
              <a:xfrm>
                <a:off x="5719221" y="5598219"/>
                <a:ext cx="1697581" cy="506421"/>
              </a:xfrm>
              <a:prstGeom prst="rect">
                <a:avLst/>
              </a:prstGeom>
              <a:noFill/>
            </p:spPr>
            <p:txBody>
              <a:bodyPr wrap="none" rtlCol="0">
                <a:spAutoFit/>
              </a:bodyPr>
              <a:lstStyle/>
              <a:p>
                <a14:m>
                  <m:oMath xmlns:m="http://schemas.openxmlformats.org/officeDocument/2006/math">
                    <m:acc>
                      <m:accPr>
                        <m:chr m:val="⃗"/>
                        <m:ctrlPr>
                          <a:rPr lang="cs-CZ" sz="2400" b="0" i="1" smtClean="0">
                            <a:latin typeface="Cambria Math"/>
                          </a:rPr>
                        </m:ctrlPr>
                      </m:accPr>
                      <m:e>
                        <m:r>
                          <a:rPr lang="cs-CZ" sz="2400" b="0" i="1" smtClean="0">
                            <a:latin typeface="Cambria Math"/>
                          </a:rPr>
                          <m:t>𝑀</m:t>
                        </m:r>
                      </m:e>
                    </m:acc>
                    <m:r>
                      <a:rPr lang="cs-CZ" sz="2400" b="0" i="1" smtClean="0">
                        <a:latin typeface="Cambria Math"/>
                      </a:rPr>
                      <m:t>= </m:t>
                    </m:r>
                    <m:acc>
                      <m:accPr>
                        <m:chr m:val="⃗"/>
                        <m:ctrlPr>
                          <a:rPr lang="cs-CZ" sz="2400" b="0" i="1" smtClean="0">
                            <a:latin typeface="Cambria Math"/>
                          </a:rPr>
                        </m:ctrlPr>
                      </m:accPr>
                      <m:e>
                        <m:r>
                          <a:rPr lang="cs-CZ" sz="2400" b="0" i="1" smtClean="0">
                            <a:latin typeface="Cambria Math"/>
                          </a:rPr>
                          <m:t>𝑟</m:t>
                        </m:r>
                      </m:e>
                    </m:acc>
                  </m:oMath>
                </a14:m>
                <a:r>
                  <a:rPr lang="cs-CZ" sz="2400" dirty="0" smtClean="0"/>
                  <a:t> </a:t>
                </a:r>
                <a14:m>
                  <m:oMath xmlns:m="http://schemas.openxmlformats.org/officeDocument/2006/math">
                    <m:r>
                      <a:rPr lang="cs-CZ" sz="2400" i="1" dirty="0" smtClean="0">
                        <a:latin typeface="Cambria Math"/>
                        <a:ea typeface="Cambria Math"/>
                      </a:rPr>
                      <m:t>×</m:t>
                    </m:r>
                    <m:sSub>
                      <m:sSubPr>
                        <m:ctrlPr>
                          <a:rPr lang="cs-CZ" sz="2400" i="1">
                            <a:latin typeface="Cambria Math"/>
                          </a:rPr>
                        </m:ctrlPr>
                      </m:sSubPr>
                      <m:e>
                        <m:acc>
                          <m:accPr>
                            <m:chr m:val="⃗"/>
                            <m:ctrlPr>
                              <a:rPr lang="cs-CZ" sz="2400" i="1">
                                <a:latin typeface="Cambria Math"/>
                              </a:rPr>
                            </m:ctrlPr>
                          </m:accPr>
                          <m:e>
                            <m:r>
                              <a:rPr lang="cs-CZ" sz="2400" i="1">
                                <a:latin typeface="Cambria Math"/>
                              </a:rPr>
                              <m:t>𝑇</m:t>
                            </m:r>
                          </m:e>
                        </m:acc>
                      </m:e>
                      <m:sub>
                        <m:r>
                          <a:rPr lang="cs-CZ" sz="2400" i="1">
                            <a:latin typeface="Cambria Math"/>
                          </a:rPr>
                          <m:t>𝑠</m:t>
                        </m:r>
                      </m:sub>
                    </m:sSub>
                  </m:oMath>
                </a14:m>
                <a:endParaRPr lang="cs-CZ" sz="2400" dirty="0"/>
              </a:p>
            </p:txBody>
          </p:sp>
        </mc:Choice>
        <mc:Fallback xmlns="">
          <p:sp>
            <p:nvSpPr>
              <p:cNvPr id="70" name="TextovéPole 69"/>
              <p:cNvSpPr txBox="1">
                <a:spLocks noRot="1" noChangeAspect="1" noMove="1" noResize="1" noEditPoints="1" noAdjustHandles="1" noChangeArrowheads="1" noChangeShapeType="1" noTextEdit="1"/>
              </p:cNvSpPr>
              <p:nvPr/>
            </p:nvSpPr>
            <p:spPr>
              <a:xfrm>
                <a:off x="5719221" y="5598219"/>
                <a:ext cx="1697581" cy="506421"/>
              </a:xfrm>
              <a:prstGeom prst="rect">
                <a:avLst/>
              </a:prstGeom>
              <a:blipFill rotWithShape="1">
                <a:blip r:embed="rId5"/>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8862435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980728"/>
            <a:ext cx="7772400" cy="5400600"/>
          </a:xfrm>
          <a:noFill/>
        </p:spPr>
        <p:txBody>
          <a:bodyPr>
            <a:normAutofit/>
          </a:bodyPr>
          <a:lstStyle/>
          <a:p>
            <a:r>
              <a:rPr lang="cs-CZ" sz="7200" b="1" dirty="0" smtClean="0">
                <a:solidFill>
                  <a:srgbClr val="E60000"/>
                </a:solidFill>
                <a:latin typeface="Comic Sans MS" pitchFamily="66" charset="0"/>
              </a:rPr>
              <a:t>Kmitavý pohyb,</a:t>
            </a:r>
            <a:br>
              <a:rPr lang="cs-CZ" sz="7200" b="1" dirty="0" smtClean="0">
                <a:solidFill>
                  <a:srgbClr val="E60000"/>
                </a:solidFill>
                <a:latin typeface="Comic Sans MS" pitchFamily="66" charset="0"/>
              </a:rPr>
            </a:br>
            <a:r>
              <a:rPr lang="cs-CZ" sz="7200" b="1" dirty="0" smtClean="0">
                <a:solidFill>
                  <a:srgbClr val="E60000"/>
                </a:solidFill>
                <a:latin typeface="Comic Sans MS" pitchFamily="66" charset="0"/>
              </a:rPr>
              <a:t>kyvadla</a:t>
            </a:r>
            <a:endParaRPr lang="cs-CZ" sz="7200" b="1" dirty="0">
              <a:solidFill>
                <a:srgbClr val="E60000"/>
              </a:solidFill>
              <a:latin typeface="Comic Sans MS" pitchFamily="66" charset="0"/>
            </a:endParaRPr>
          </a:p>
        </p:txBody>
      </p:sp>
    </p:spTree>
    <p:extLst>
      <p:ext uri="{BB962C8B-B14F-4D97-AF65-F5344CB8AC3E}">
        <p14:creationId xmlns:p14="http://schemas.microsoft.com/office/powerpoint/2010/main" val="5442255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130"/>
          </a:xfrm>
        </p:spPr>
        <p:txBody>
          <a:bodyPr>
            <a:normAutofit/>
          </a:bodyPr>
          <a:lstStyle/>
          <a:p>
            <a:r>
              <a:rPr lang="cs-CZ" b="1" dirty="0">
                <a:solidFill>
                  <a:srgbClr val="E60000"/>
                </a:solidFill>
                <a:latin typeface="Comic Sans MS" pitchFamily="66" charset="0"/>
              </a:rPr>
              <a:t>Gymnaziální </a:t>
            </a:r>
            <a:r>
              <a:rPr lang="cs-CZ" b="1" dirty="0" smtClean="0">
                <a:solidFill>
                  <a:srgbClr val="E60000"/>
                </a:solidFill>
                <a:latin typeface="Comic Sans MS" pitchFamily="66" charset="0"/>
              </a:rPr>
              <a:t>učebnice – I   </a:t>
            </a:r>
            <a:endParaRPr lang="cs-CZ" b="1" dirty="0">
              <a:solidFill>
                <a:srgbClr val="E60000"/>
              </a:solidFill>
              <a:latin typeface="Comic Sans MS" pitchFamily="66" charset="0"/>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395536" y="1700808"/>
                <a:ext cx="8229600" cy="4536504"/>
              </a:xfrm>
            </p:spPr>
            <p:txBody>
              <a:bodyPr>
                <a:normAutofit/>
              </a:bodyPr>
              <a:lstStyle/>
              <a:p>
                <a:r>
                  <a:rPr lang="cs-CZ" sz="2400" dirty="0" smtClean="0">
                    <a:latin typeface="Comic Sans MS" pitchFamily="66" charset="0"/>
                  </a:rPr>
                  <a:t>Z časového diagramu kmitání pružinového oscilátoru je patrné, že výchylka oscilátoru se mění podle funkce sinus …</a:t>
                </a:r>
              </a:p>
              <a:p>
                <a:r>
                  <a:rPr lang="cs-CZ" sz="2400" dirty="0" smtClean="0">
                    <a:latin typeface="Comic Sans MS" pitchFamily="66" charset="0"/>
                  </a:rPr>
                  <a:t> Kmitavý pohyb, jehož časovým diagramem je sinusoida (popř. </a:t>
                </a:r>
                <a:r>
                  <a:rPr lang="cs-CZ" sz="2400" dirty="0" err="1" smtClean="0">
                    <a:latin typeface="Comic Sans MS" pitchFamily="66" charset="0"/>
                  </a:rPr>
                  <a:t>kosinusoida</a:t>
                </a:r>
                <a:r>
                  <a:rPr lang="cs-CZ" sz="2400" dirty="0" smtClean="0">
                    <a:latin typeface="Comic Sans MS" pitchFamily="66" charset="0"/>
                  </a:rPr>
                  <a:t>), budeme nazývat harmonický kmitavý pohyb. </a:t>
                </a:r>
                <a:endParaRPr lang="cs-CZ" sz="2400" dirty="0">
                  <a:latin typeface="Comic Sans MS" pitchFamily="66" charset="0"/>
                </a:endParaRPr>
              </a:p>
              <a:p>
                <a:r>
                  <a:rPr lang="cs-CZ" sz="2400" dirty="0" smtClean="0">
                    <a:latin typeface="Comic Sans MS" pitchFamily="66" charset="0"/>
                  </a:rPr>
                  <a:t>Vztah pro výchylku jako funkci času najdeme srovnáním kmitavého pohybu s pohybem rovnoměrným po kružnici. Pro výchylku harmonického pohybu tělesa, které se v počátečním okamžiku nachází v rovnovážné poloze, platí vztah </a:t>
                </a:r>
                <a14:m>
                  <m:oMath xmlns:m="http://schemas.openxmlformats.org/officeDocument/2006/math">
                    <m:r>
                      <a:rPr lang="cs-CZ" sz="2400" b="0" i="1" smtClean="0">
                        <a:latin typeface="Cambria Math"/>
                      </a:rPr>
                      <m:t>𝑦</m:t>
                    </m:r>
                    <m:r>
                      <a:rPr lang="cs-CZ" sz="2400" b="0" i="1" smtClean="0">
                        <a:latin typeface="Cambria Math"/>
                      </a:rPr>
                      <m:t>=</m:t>
                    </m:r>
                    <m:sSub>
                      <m:sSubPr>
                        <m:ctrlPr>
                          <a:rPr lang="cs-CZ" sz="2400" b="0" i="1" smtClean="0">
                            <a:latin typeface="Cambria Math"/>
                          </a:rPr>
                        </m:ctrlPr>
                      </m:sSubPr>
                      <m:e>
                        <m:r>
                          <a:rPr lang="cs-CZ" sz="2400" b="0" i="1" smtClean="0">
                            <a:latin typeface="Cambria Math"/>
                          </a:rPr>
                          <m:t>𝑦</m:t>
                        </m:r>
                      </m:e>
                      <m:sub>
                        <m:r>
                          <a:rPr lang="cs-CZ" sz="2400" b="0" i="1" smtClean="0">
                            <a:latin typeface="Cambria Math"/>
                          </a:rPr>
                          <m:t>𝑚</m:t>
                        </m:r>
                      </m:sub>
                    </m:sSub>
                    <m:func>
                      <m:funcPr>
                        <m:ctrlPr>
                          <a:rPr lang="cs-CZ" sz="2400" b="0" i="1" smtClean="0">
                            <a:latin typeface="Cambria Math"/>
                          </a:rPr>
                        </m:ctrlPr>
                      </m:funcPr>
                      <m:fName>
                        <m:r>
                          <m:rPr>
                            <m:sty m:val="p"/>
                          </m:rPr>
                          <a:rPr lang="cs-CZ" sz="2400" b="0" i="0" smtClean="0">
                            <a:latin typeface="Cambria Math"/>
                          </a:rPr>
                          <m:t>sin</m:t>
                        </m:r>
                      </m:fName>
                      <m:e>
                        <m:r>
                          <a:rPr lang="cs-CZ" sz="2400" b="0" i="1" smtClean="0">
                            <a:latin typeface="Cambria Math"/>
                            <a:ea typeface="Cambria Math"/>
                          </a:rPr>
                          <m:t>𝜔</m:t>
                        </m:r>
                        <m:r>
                          <a:rPr lang="cs-CZ" sz="2400" b="0" i="1" smtClean="0">
                            <a:latin typeface="Cambria Math"/>
                            <a:ea typeface="Cambria Math"/>
                          </a:rPr>
                          <m:t>𝑡</m:t>
                        </m:r>
                        <m:r>
                          <a:rPr lang="cs-CZ" sz="2400" b="0" i="1" smtClean="0">
                            <a:latin typeface="Cambria Math"/>
                            <a:ea typeface="Cambria Math"/>
                          </a:rPr>
                          <m:t>.</m:t>
                        </m:r>
                      </m:e>
                    </m:func>
                  </m:oMath>
                </a14:m>
                <a:endParaRPr lang="cs-CZ" sz="2400" dirty="0" smtClean="0">
                  <a:latin typeface="Comic Sans MS" pitchFamily="66" charset="0"/>
                </a:endParaRPr>
              </a:p>
              <a:p>
                <a:endParaRPr lang="cs-CZ" sz="2400" dirty="0" smtClean="0">
                  <a:latin typeface="Comic Sans MS" pitchFamily="66" charset="0"/>
                </a:endParaRPr>
              </a:p>
              <a:p>
                <a:endParaRPr lang="cs-CZ" sz="2600" dirty="0" smtClean="0">
                  <a:latin typeface="Comic Sans MS" pitchFamily="66" charset="0"/>
                </a:endParaRPr>
              </a:p>
              <a:p>
                <a:endParaRPr lang="cs-CZ" sz="2600" dirty="0" smtClean="0">
                  <a:latin typeface="Comic Sans MS" pitchFamily="66" charset="0"/>
                </a:endParaRPr>
              </a:p>
              <a:p>
                <a:endParaRPr lang="cs-CZ" dirty="0" smtClean="0"/>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395536" y="1700808"/>
                <a:ext cx="8229600" cy="4536504"/>
              </a:xfrm>
              <a:blipFill rotWithShape="1">
                <a:blip r:embed="rId2"/>
                <a:stretch>
                  <a:fillRect l="-1037" t="-1075" r="-1481"/>
                </a:stretch>
              </a:blipFill>
            </p:spPr>
            <p:txBody>
              <a:bodyPr/>
              <a:lstStyle/>
              <a:p>
                <a:r>
                  <a:rPr lang="cs-CZ">
                    <a:noFill/>
                  </a:rPr>
                  <a:t> </a:t>
                </a:r>
              </a:p>
            </p:txBody>
          </p:sp>
        </mc:Fallback>
      </mc:AlternateContent>
      <p:sp>
        <p:nvSpPr>
          <p:cNvPr id="4" name="TextovéPole 3"/>
          <p:cNvSpPr txBox="1"/>
          <p:nvPr/>
        </p:nvSpPr>
        <p:spPr>
          <a:xfrm>
            <a:off x="251520" y="219998"/>
            <a:ext cx="1425390" cy="369332"/>
          </a:xfrm>
          <a:prstGeom prst="rect">
            <a:avLst/>
          </a:prstGeom>
          <a:noFill/>
        </p:spPr>
        <p:txBody>
          <a:bodyPr wrap="none" rtlCol="0">
            <a:spAutoFit/>
          </a:bodyPr>
          <a:lstStyle/>
          <a:p>
            <a:r>
              <a:rPr lang="cs-CZ" dirty="0" smtClean="0">
                <a:latin typeface="Comic Sans MS" pitchFamily="66" charset="0"/>
              </a:rPr>
              <a:t>s. 15, 16, 17</a:t>
            </a:r>
            <a:endParaRPr lang="cs-CZ" dirty="0">
              <a:latin typeface="Comic Sans MS" pitchFamily="66" charset="0"/>
            </a:endParaRPr>
          </a:p>
        </p:txBody>
      </p:sp>
    </p:spTree>
    <p:extLst>
      <p:ext uri="{BB962C8B-B14F-4D97-AF65-F5344CB8AC3E}">
        <p14:creationId xmlns:p14="http://schemas.microsoft.com/office/powerpoint/2010/main" val="39206375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130"/>
          </a:xfrm>
        </p:spPr>
        <p:txBody>
          <a:bodyPr>
            <a:normAutofit/>
          </a:bodyPr>
          <a:lstStyle/>
          <a:p>
            <a:r>
              <a:rPr lang="cs-CZ" b="1" dirty="0">
                <a:solidFill>
                  <a:srgbClr val="E60000"/>
                </a:solidFill>
                <a:latin typeface="Comic Sans MS" pitchFamily="66" charset="0"/>
              </a:rPr>
              <a:t>Gymnaziální </a:t>
            </a:r>
            <a:r>
              <a:rPr lang="cs-CZ" b="1" dirty="0" smtClean="0">
                <a:solidFill>
                  <a:srgbClr val="E60000"/>
                </a:solidFill>
                <a:latin typeface="Comic Sans MS" pitchFamily="66" charset="0"/>
              </a:rPr>
              <a:t>učebnice – I   </a:t>
            </a:r>
            <a:endParaRPr lang="cs-CZ" b="1" dirty="0">
              <a:solidFill>
                <a:srgbClr val="E60000"/>
              </a:solidFill>
              <a:latin typeface="Comic Sans MS" pitchFamily="66" charset="0"/>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395536" y="1700808"/>
                <a:ext cx="8229600" cy="4896544"/>
              </a:xfrm>
            </p:spPr>
            <p:txBody>
              <a:bodyPr>
                <a:normAutofit fontScale="92500" lnSpcReduction="10000"/>
              </a:bodyPr>
              <a:lstStyle/>
              <a:p>
                <a:r>
                  <a:rPr lang="cs-CZ" sz="2600" dirty="0" smtClean="0">
                    <a:latin typeface="Comic Sans MS" pitchFamily="66" charset="0"/>
                  </a:rPr>
                  <a:t>Zrychlení harmonického pohybu je přímo úměrné výchylce a v každém okamžiku má opačný směr.</a:t>
                </a:r>
              </a:p>
              <a:p>
                <a:pPr marL="0" indent="0">
                  <a:buNone/>
                </a:pPr>
                <a:endParaRPr lang="cs-CZ" sz="2800" i="1" dirty="0" smtClean="0">
                  <a:latin typeface="Cambria Math"/>
                </a:endParaRPr>
              </a:p>
              <a:p>
                <a:pPr marL="0" indent="0" algn="ctr">
                  <a:buNone/>
                </a:pPr>
                <a14:m>
                  <m:oMathPara xmlns:m="http://schemas.openxmlformats.org/officeDocument/2006/math">
                    <m:oMathParaPr>
                      <m:jc m:val="centerGroup"/>
                    </m:oMathParaPr>
                    <m:oMath xmlns:m="http://schemas.openxmlformats.org/officeDocument/2006/math">
                      <m:r>
                        <a:rPr lang="cs-CZ" sz="2600" b="0" i="1" smtClean="0">
                          <a:latin typeface="Cambria Math"/>
                        </a:rPr>
                        <m:t> </m:t>
                      </m:r>
                      <m:r>
                        <a:rPr lang="cs-CZ" sz="2600" b="0" i="1" smtClean="0">
                          <a:latin typeface="Cambria Math"/>
                        </a:rPr>
                        <m:t>𝑎</m:t>
                      </m:r>
                      <m:r>
                        <a:rPr lang="cs-CZ" sz="2600" i="1">
                          <a:latin typeface="Cambria Math"/>
                        </a:rPr>
                        <m:t>=</m:t>
                      </m:r>
                      <m:r>
                        <a:rPr lang="cs-CZ" sz="2600" b="0" i="1" smtClean="0">
                          <a:latin typeface="Cambria Math"/>
                        </a:rPr>
                        <m:t>−</m:t>
                      </m:r>
                      <m:sSup>
                        <m:sSupPr>
                          <m:ctrlPr>
                            <a:rPr lang="cs-CZ" sz="2600" i="1">
                              <a:latin typeface="Cambria Math"/>
                            </a:rPr>
                          </m:ctrlPr>
                        </m:sSupPr>
                        <m:e>
                          <m:r>
                            <a:rPr lang="cs-CZ" sz="2600" i="1">
                              <a:latin typeface="Cambria Math"/>
                              <a:ea typeface="Cambria Math"/>
                            </a:rPr>
                            <m:t>𝜔</m:t>
                          </m:r>
                        </m:e>
                        <m:sup>
                          <m:r>
                            <a:rPr lang="cs-CZ" sz="2600" i="1">
                              <a:latin typeface="Cambria Math"/>
                            </a:rPr>
                            <m:t>2 </m:t>
                          </m:r>
                        </m:sup>
                      </m:sSup>
                      <m:r>
                        <a:rPr lang="cs-CZ" sz="2600" b="0" i="1" smtClean="0">
                          <a:latin typeface="Cambria Math"/>
                        </a:rPr>
                        <m:t>𝑦</m:t>
                      </m:r>
                    </m:oMath>
                  </m:oMathPara>
                </a14:m>
                <a:endParaRPr lang="cs-CZ" sz="2600" i="1" dirty="0">
                  <a:latin typeface="Comic Sans MS" pitchFamily="66" charset="0"/>
                </a:endParaRPr>
              </a:p>
              <a:p>
                <a:pPr marL="0" indent="0">
                  <a:buNone/>
                </a:pPr>
                <a:endParaRPr lang="cs-CZ" sz="2600" dirty="0" smtClean="0">
                  <a:latin typeface="Comic Sans MS" pitchFamily="66" charset="0"/>
                </a:endParaRPr>
              </a:p>
              <a:p>
                <a:endParaRPr lang="cs-CZ" sz="2600" dirty="0">
                  <a:latin typeface="Comic Sans MS" pitchFamily="66" charset="0"/>
                </a:endParaRPr>
              </a:p>
              <a:p>
                <a:endParaRPr lang="cs-CZ" sz="2600" dirty="0" smtClean="0">
                  <a:latin typeface="Comic Sans MS" pitchFamily="66" charset="0"/>
                </a:endParaRPr>
              </a:p>
              <a:p>
                <a:endParaRPr lang="cs-CZ" sz="2600" dirty="0">
                  <a:latin typeface="Comic Sans MS" pitchFamily="66" charset="0"/>
                </a:endParaRPr>
              </a:p>
              <a:p>
                <a:endParaRPr lang="cs-CZ" sz="2600" dirty="0" smtClean="0">
                  <a:latin typeface="Comic Sans MS" pitchFamily="66" charset="0"/>
                </a:endParaRPr>
              </a:p>
              <a:p>
                <a:pPr marL="0" indent="0">
                  <a:buNone/>
                </a:pPr>
                <a:endParaRPr lang="cs-CZ" sz="2600" dirty="0" smtClean="0">
                  <a:latin typeface="Comic Sans MS" pitchFamily="66" charset="0"/>
                </a:endParaRPr>
              </a:p>
              <a:p>
                <a:pPr marL="0" indent="0">
                  <a:buNone/>
                </a:pPr>
                <a:endParaRPr lang="cs-CZ" sz="2600" dirty="0">
                  <a:latin typeface="Comic Sans MS" pitchFamily="66" charset="0"/>
                </a:endParaRPr>
              </a:p>
              <a:p>
                <a:r>
                  <a:rPr lang="cs-CZ" sz="2600" dirty="0" smtClean="0">
                    <a:solidFill>
                      <a:srgbClr val="0000FF"/>
                    </a:solidFill>
                    <a:latin typeface="Comic Sans MS" pitchFamily="66" charset="0"/>
                  </a:rPr>
                  <a:t>Promítá se dostředivé zrychlení </a:t>
                </a:r>
                <a:r>
                  <a:rPr lang="cs-CZ" sz="2600" b="1" i="1" dirty="0" smtClean="0">
                    <a:solidFill>
                      <a:srgbClr val="0000FF"/>
                    </a:solidFill>
                    <a:latin typeface="Comic Sans MS" pitchFamily="66" charset="0"/>
                  </a:rPr>
                  <a:t>a</a:t>
                </a:r>
                <a:r>
                  <a:rPr lang="cs-CZ" sz="2600" baseline="-25000" dirty="0" smtClean="0">
                    <a:solidFill>
                      <a:srgbClr val="0000FF"/>
                    </a:solidFill>
                    <a:latin typeface="Comic Sans MS" pitchFamily="66" charset="0"/>
                  </a:rPr>
                  <a:t>0 </a:t>
                </a:r>
                <a:r>
                  <a:rPr lang="cs-CZ" sz="2600" dirty="0" smtClean="0">
                    <a:solidFill>
                      <a:srgbClr val="0000FF"/>
                    </a:solidFill>
                    <a:latin typeface="Comic Sans MS" pitchFamily="66" charset="0"/>
                  </a:rPr>
                  <a:t>.</a:t>
                </a:r>
              </a:p>
              <a:p>
                <a:pPr marL="0" indent="0">
                  <a:buNone/>
                </a:pPr>
                <a:endParaRPr lang="cs-CZ" sz="2600" dirty="0" smtClean="0">
                  <a:solidFill>
                    <a:srgbClr val="0000FF"/>
                  </a:solidFill>
                  <a:latin typeface="Comic Sans MS" pitchFamily="66" charset="0"/>
                </a:endParaRPr>
              </a:p>
              <a:p>
                <a:pPr marL="0" indent="0">
                  <a:buNone/>
                </a:pPr>
                <a:endParaRPr lang="cs-CZ" sz="2400" dirty="0" smtClean="0">
                  <a:latin typeface="Comic Sans MS" pitchFamily="66" charset="0"/>
                </a:endParaRPr>
              </a:p>
              <a:p>
                <a:endParaRPr lang="cs-CZ" sz="2400" dirty="0" smtClean="0">
                  <a:latin typeface="Comic Sans MS" pitchFamily="66" charset="0"/>
                </a:endParaRPr>
              </a:p>
              <a:p>
                <a:pPr marL="0" indent="0">
                  <a:buNone/>
                </a:pPr>
                <a:endParaRPr lang="cs-CZ" sz="2600" dirty="0" smtClean="0">
                  <a:latin typeface="Comic Sans MS" pitchFamily="66" charset="0"/>
                </a:endParaRPr>
              </a:p>
              <a:p>
                <a:endParaRPr lang="cs-CZ" sz="2600" dirty="0" smtClean="0">
                  <a:latin typeface="Comic Sans MS" pitchFamily="66" charset="0"/>
                </a:endParaRPr>
              </a:p>
              <a:p>
                <a:pPr marL="0" indent="0">
                  <a:buNone/>
                </a:pPr>
                <a:endParaRPr lang="cs-CZ" dirty="0" smtClean="0"/>
              </a:p>
              <a:p>
                <a:pPr marL="0" indent="0">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395536" y="1700808"/>
                <a:ext cx="8229600" cy="4896544"/>
              </a:xfrm>
              <a:blipFill rotWithShape="1">
                <a:blip r:embed="rId2"/>
                <a:stretch>
                  <a:fillRect l="-1037" t="-1743" b="-374"/>
                </a:stretch>
              </a:blipFill>
            </p:spPr>
            <p:txBody>
              <a:bodyPr/>
              <a:lstStyle/>
              <a:p>
                <a:r>
                  <a:rPr lang="cs-CZ">
                    <a:noFill/>
                  </a:rPr>
                  <a:t> </a:t>
                </a:r>
              </a:p>
            </p:txBody>
          </p:sp>
        </mc:Fallback>
      </mc:AlternateContent>
      <p:sp>
        <p:nvSpPr>
          <p:cNvPr id="4" name="TextovéPole 3"/>
          <p:cNvSpPr txBox="1"/>
          <p:nvPr/>
        </p:nvSpPr>
        <p:spPr>
          <a:xfrm>
            <a:off x="251520" y="219998"/>
            <a:ext cx="1083951" cy="369332"/>
          </a:xfrm>
          <a:prstGeom prst="rect">
            <a:avLst/>
          </a:prstGeom>
          <a:noFill/>
        </p:spPr>
        <p:txBody>
          <a:bodyPr wrap="none" rtlCol="0">
            <a:spAutoFit/>
          </a:bodyPr>
          <a:lstStyle/>
          <a:p>
            <a:r>
              <a:rPr lang="cs-CZ" dirty="0" smtClean="0">
                <a:latin typeface="Comic Sans MS" pitchFamily="66" charset="0"/>
              </a:rPr>
              <a:t>s. 17, 20</a:t>
            </a:r>
            <a:endParaRPr lang="cs-CZ" dirty="0">
              <a:latin typeface="Comic Sans MS" pitchFamily="66" charset="0"/>
            </a:endParaRPr>
          </a:p>
        </p:txBody>
      </p:sp>
      <p:sp>
        <p:nvSpPr>
          <p:cNvPr id="5" name="Ovál 4"/>
          <p:cNvSpPr>
            <a:spLocks noChangeAspect="1"/>
          </p:cNvSpPr>
          <p:nvPr/>
        </p:nvSpPr>
        <p:spPr>
          <a:xfrm>
            <a:off x="957162" y="3212976"/>
            <a:ext cx="2743200" cy="2743200"/>
          </a:xfrm>
          <a:prstGeom prst="ellipse">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p:nvPr/>
        </p:nvCxnSpPr>
        <p:spPr>
          <a:xfrm>
            <a:off x="2328762" y="4584328"/>
            <a:ext cx="1883198"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V="1">
            <a:off x="2328762" y="2780928"/>
            <a:ext cx="0" cy="180364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Ovál 9"/>
          <p:cNvSpPr>
            <a:spLocks noChangeAspect="1"/>
          </p:cNvSpPr>
          <p:nvPr/>
        </p:nvSpPr>
        <p:spPr>
          <a:xfrm>
            <a:off x="3351292" y="3689398"/>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se šipkou 11"/>
          <p:cNvCxnSpPr/>
          <p:nvPr/>
        </p:nvCxnSpPr>
        <p:spPr>
          <a:xfrm flipV="1">
            <a:off x="2328762" y="3826558"/>
            <a:ext cx="1022530" cy="757770"/>
          </a:xfrm>
          <a:prstGeom prst="straightConnector1">
            <a:avLst/>
          </a:prstGeom>
          <a:ln w="41275">
            <a:no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a:endCxn id="10" idx="3"/>
          </p:cNvCxnSpPr>
          <p:nvPr/>
        </p:nvCxnSpPr>
        <p:spPr>
          <a:xfrm flipV="1">
            <a:off x="2328762" y="3806471"/>
            <a:ext cx="1042617" cy="777857"/>
          </a:xfrm>
          <a:prstGeom prst="straightConnector1">
            <a:avLst/>
          </a:prstGeom>
          <a:ln w="412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Přímá spojnice 15"/>
          <p:cNvCxnSpPr>
            <a:endCxn id="10" idx="2"/>
          </p:cNvCxnSpPr>
          <p:nvPr/>
        </p:nvCxnSpPr>
        <p:spPr>
          <a:xfrm>
            <a:off x="2328762" y="3757978"/>
            <a:ext cx="102253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2681169" y="4160761"/>
            <a:ext cx="404278" cy="461665"/>
          </a:xfrm>
          <a:prstGeom prst="rect">
            <a:avLst/>
          </a:prstGeom>
          <a:noFill/>
        </p:spPr>
        <p:txBody>
          <a:bodyPr wrap="none" rtlCol="0">
            <a:spAutoFit/>
          </a:bodyPr>
          <a:lstStyle/>
          <a:p>
            <a:r>
              <a:rPr lang="el-GR" sz="2400" i="1" dirty="0" smtClean="0">
                <a:latin typeface="Cambria Math" pitchFamily="18" charset="0"/>
                <a:ea typeface="Cambria Math" pitchFamily="18" charset="0"/>
                <a:cs typeface="Times New Roman"/>
              </a:rPr>
              <a:t>φ</a:t>
            </a:r>
            <a:endParaRPr lang="cs-CZ" sz="2400" i="1" dirty="0">
              <a:latin typeface="Cambria Math" pitchFamily="18" charset="0"/>
              <a:ea typeface="Cambria Math" pitchFamily="18" charset="0"/>
            </a:endParaRPr>
          </a:p>
        </p:txBody>
      </p:sp>
      <p:cxnSp>
        <p:nvCxnSpPr>
          <p:cNvPr id="21" name="Přímá spojnice se šipkou 20"/>
          <p:cNvCxnSpPr/>
          <p:nvPr/>
        </p:nvCxnSpPr>
        <p:spPr>
          <a:xfrm flipV="1">
            <a:off x="2328762" y="3757978"/>
            <a:ext cx="0" cy="826598"/>
          </a:xfrm>
          <a:prstGeom prst="straightConnector1">
            <a:avLst/>
          </a:prstGeom>
          <a:ln w="3175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a:off x="2479030" y="3791583"/>
            <a:ext cx="311304" cy="461665"/>
          </a:xfrm>
          <a:prstGeom prst="rect">
            <a:avLst/>
          </a:prstGeom>
          <a:noFill/>
        </p:spPr>
        <p:txBody>
          <a:bodyPr wrap="none" rtlCol="0">
            <a:spAutoFit/>
          </a:bodyPr>
          <a:lstStyle/>
          <a:p>
            <a:r>
              <a:rPr lang="cs-CZ" sz="2400" b="1" i="1" dirty="0">
                <a:latin typeface="Cambria Math" pitchFamily="18" charset="0"/>
                <a:ea typeface="Cambria Math" pitchFamily="18" charset="0"/>
                <a:cs typeface="Times New Roman"/>
              </a:rPr>
              <a:t>r</a:t>
            </a:r>
            <a:endParaRPr lang="cs-CZ" sz="2400" b="1" i="1" dirty="0">
              <a:latin typeface="Cambria Math" pitchFamily="18" charset="0"/>
              <a:ea typeface="Cambria Math" pitchFamily="18" charset="0"/>
            </a:endParaRPr>
          </a:p>
        </p:txBody>
      </p:sp>
      <p:sp>
        <p:nvSpPr>
          <p:cNvPr id="23" name="TextovéPole 22"/>
          <p:cNvSpPr txBox="1"/>
          <p:nvPr/>
        </p:nvSpPr>
        <p:spPr>
          <a:xfrm>
            <a:off x="1918388" y="3974610"/>
            <a:ext cx="340158" cy="461665"/>
          </a:xfrm>
          <a:prstGeom prst="rect">
            <a:avLst/>
          </a:prstGeom>
          <a:noFill/>
        </p:spPr>
        <p:txBody>
          <a:bodyPr wrap="none" rtlCol="0">
            <a:spAutoFit/>
          </a:bodyPr>
          <a:lstStyle/>
          <a:p>
            <a:r>
              <a:rPr lang="cs-CZ" sz="2400" i="1" dirty="0" smtClean="0">
                <a:latin typeface="Cambria Math" pitchFamily="18" charset="0"/>
                <a:ea typeface="Cambria Math" pitchFamily="18" charset="0"/>
                <a:cs typeface="Times New Roman"/>
              </a:rPr>
              <a:t>y</a:t>
            </a:r>
            <a:endParaRPr lang="cs-CZ" sz="2400" i="1" dirty="0">
              <a:latin typeface="Cambria Math" pitchFamily="18" charset="0"/>
              <a:ea typeface="Cambria Math" pitchFamily="18" charset="0"/>
            </a:endParaRPr>
          </a:p>
        </p:txBody>
      </p:sp>
      <p:sp>
        <p:nvSpPr>
          <p:cNvPr id="24" name="TextovéPole 23"/>
          <p:cNvSpPr txBox="1"/>
          <p:nvPr/>
        </p:nvSpPr>
        <p:spPr>
          <a:xfrm>
            <a:off x="3488452" y="3413386"/>
            <a:ext cx="436338" cy="461665"/>
          </a:xfrm>
          <a:prstGeom prst="rect">
            <a:avLst/>
          </a:prstGeom>
          <a:noFill/>
        </p:spPr>
        <p:txBody>
          <a:bodyPr wrap="none" rtlCol="0">
            <a:spAutoFit/>
          </a:bodyPr>
          <a:lstStyle/>
          <a:p>
            <a:r>
              <a:rPr lang="cs-CZ" sz="2400" i="1" dirty="0">
                <a:latin typeface="Cambria Math" pitchFamily="18" charset="0"/>
                <a:ea typeface="Cambria Math" pitchFamily="18" charset="0"/>
                <a:cs typeface="Times New Roman"/>
              </a:rPr>
              <a:t>M</a:t>
            </a:r>
            <a:endParaRPr lang="cs-CZ" sz="2400" i="1" dirty="0">
              <a:latin typeface="Cambria Math" pitchFamily="18" charset="0"/>
              <a:ea typeface="Cambria Math" pitchFamily="18" charset="0"/>
            </a:endParaRPr>
          </a:p>
        </p:txBody>
      </p:sp>
      <p:sp>
        <p:nvSpPr>
          <p:cNvPr id="25" name="TextovéPole 24"/>
          <p:cNvSpPr txBox="1"/>
          <p:nvPr/>
        </p:nvSpPr>
        <p:spPr>
          <a:xfrm>
            <a:off x="1734043" y="3364893"/>
            <a:ext cx="524503" cy="461665"/>
          </a:xfrm>
          <a:prstGeom prst="rect">
            <a:avLst/>
          </a:prstGeom>
          <a:noFill/>
        </p:spPr>
        <p:txBody>
          <a:bodyPr wrap="none" rtlCol="0">
            <a:spAutoFit/>
          </a:bodyPr>
          <a:lstStyle/>
          <a:p>
            <a:r>
              <a:rPr lang="cs-CZ" sz="2400" i="1" dirty="0" smtClean="0">
                <a:latin typeface="Cambria Math" pitchFamily="18" charset="0"/>
                <a:ea typeface="Cambria Math" pitchFamily="18" charset="0"/>
                <a:cs typeface="Times New Roman"/>
              </a:rPr>
              <a:t>M´</a:t>
            </a:r>
            <a:endParaRPr lang="cs-CZ" sz="2400" i="1" dirty="0">
              <a:latin typeface="Cambria Math" pitchFamily="18" charset="0"/>
              <a:ea typeface="Cambria Math" pitchFamily="18" charset="0"/>
            </a:endParaRPr>
          </a:p>
        </p:txBody>
      </p:sp>
      <p:sp>
        <p:nvSpPr>
          <p:cNvPr id="26" name="TextovéPole 25"/>
          <p:cNvSpPr txBox="1"/>
          <p:nvPr/>
        </p:nvSpPr>
        <p:spPr>
          <a:xfrm>
            <a:off x="3924790" y="4543993"/>
            <a:ext cx="333746" cy="461665"/>
          </a:xfrm>
          <a:prstGeom prst="rect">
            <a:avLst/>
          </a:prstGeom>
          <a:noFill/>
        </p:spPr>
        <p:txBody>
          <a:bodyPr wrap="none" rtlCol="0">
            <a:spAutoFit/>
          </a:bodyPr>
          <a:lstStyle/>
          <a:p>
            <a:r>
              <a:rPr lang="cs-CZ" sz="2400" i="1" dirty="0">
                <a:latin typeface="Cambria Math" pitchFamily="18" charset="0"/>
                <a:ea typeface="Cambria Math" pitchFamily="18" charset="0"/>
                <a:cs typeface="Times New Roman"/>
              </a:rPr>
              <a:t>x</a:t>
            </a:r>
            <a:endParaRPr lang="cs-CZ" sz="2400" i="1" dirty="0">
              <a:latin typeface="Cambria Math" pitchFamily="18" charset="0"/>
              <a:ea typeface="Cambria Math" pitchFamily="18" charset="0"/>
            </a:endParaRPr>
          </a:p>
        </p:txBody>
      </p:sp>
      <p:sp>
        <p:nvSpPr>
          <p:cNvPr id="27" name="TextovéPole 26"/>
          <p:cNvSpPr txBox="1"/>
          <p:nvPr/>
        </p:nvSpPr>
        <p:spPr>
          <a:xfrm>
            <a:off x="1886328" y="2550095"/>
            <a:ext cx="340158" cy="461665"/>
          </a:xfrm>
          <a:prstGeom prst="rect">
            <a:avLst/>
          </a:prstGeom>
          <a:noFill/>
        </p:spPr>
        <p:txBody>
          <a:bodyPr wrap="none" rtlCol="0">
            <a:spAutoFit/>
          </a:bodyPr>
          <a:lstStyle/>
          <a:p>
            <a:r>
              <a:rPr lang="cs-CZ" sz="2400" i="1" dirty="0" smtClean="0">
                <a:latin typeface="Cambria Math" pitchFamily="18" charset="0"/>
                <a:ea typeface="Cambria Math" pitchFamily="18" charset="0"/>
                <a:cs typeface="Times New Roman"/>
              </a:rPr>
              <a:t>y</a:t>
            </a:r>
            <a:endParaRPr lang="cs-CZ" sz="2400" i="1" dirty="0">
              <a:latin typeface="Cambria Math" pitchFamily="18" charset="0"/>
              <a:ea typeface="Cambria Math" pitchFamily="18" charset="0"/>
            </a:endParaRPr>
          </a:p>
        </p:txBody>
      </p:sp>
      <p:sp>
        <p:nvSpPr>
          <p:cNvPr id="28" name="Ovál 27"/>
          <p:cNvSpPr>
            <a:spLocks noChangeAspect="1"/>
          </p:cNvSpPr>
          <p:nvPr/>
        </p:nvSpPr>
        <p:spPr>
          <a:xfrm>
            <a:off x="5235444" y="3273333"/>
            <a:ext cx="2743200" cy="2743200"/>
          </a:xfrm>
          <a:prstGeom prst="ellipse">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9" name="Přímá spojnice se šipkou 28"/>
          <p:cNvCxnSpPr/>
          <p:nvPr/>
        </p:nvCxnSpPr>
        <p:spPr>
          <a:xfrm>
            <a:off x="6607044" y="4698256"/>
            <a:ext cx="1883198"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flipV="1">
            <a:off x="6635292" y="2904647"/>
            <a:ext cx="0" cy="180364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7878309" y="3496217"/>
            <a:ext cx="436338" cy="461665"/>
          </a:xfrm>
          <a:prstGeom prst="rect">
            <a:avLst/>
          </a:prstGeom>
          <a:noFill/>
        </p:spPr>
        <p:txBody>
          <a:bodyPr wrap="none" rtlCol="0">
            <a:spAutoFit/>
          </a:bodyPr>
          <a:lstStyle/>
          <a:p>
            <a:r>
              <a:rPr lang="cs-CZ" sz="2400" i="1" dirty="0">
                <a:latin typeface="Cambria Math" pitchFamily="18" charset="0"/>
                <a:ea typeface="Cambria Math" pitchFamily="18" charset="0"/>
                <a:cs typeface="Times New Roman"/>
              </a:rPr>
              <a:t>M</a:t>
            </a:r>
            <a:endParaRPr lang="cs-CZ" sz="2400" i="1" dirty="0">
              <a:latin typeface="Cambria Math" pitchFamily="18" charset="0"/>
              <a:ea typeface="Cambria Math" pitchFamily="18" charset="0"/>
            </a:endParaRPr>
          </a:p>
        </p:txBody>
      </p:sp>
      <p:sp>
        <p:nvSpPr>
          <p:cNvPr id="32" name="Ovál 31"/>
          <p:cNvSpPr>
            <a:spLocks noChangeAspect="1"/>
          </p:cNvSpPr>
          <p:nvPr/>
        </p:nvSpPr>
        <p:spPr>
          <a:xfrm>
            <a:off x="7668344" y="3806471"/>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3" name="Přímá spojnice se šipkou 32"/>
          <p:cNvCxnSpPr/>
          <p:nvPr/>
        </p:nvCxnSpPr>
        <p:spPr>
          <a:xfrm flipV="1">
            <a:off x="7020272" y="3897595"/>
            <a:ext cx="657637" cy="493998"/>
          </a:xfrm>
          <a:prstGeom prst="straightConnector1">
            <a:avLst/>
          </a:prstGeom>
          <a:ln w="41275">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7325665" y="3964566"/>
            <a:ext cx="445956" cy="461665"/>
          </a:xfrm>
          <a:prstGeom prst="rect">
            <a:avLst/>
          </a:prstGeom>
          <a:noFill/>
        </p:spPr>
        <p:txBody>
          <a:bodyPr wrap="none" rtlCol="0">
            <a:spAutoFit/>
          </a:bodyPr>
          <a:lstStyle/>
          <a:p>
            <a:r>
              <a:rPr lang="cs-CZ" sz="2400" b="1" i="1" dirty="0" smtClean="0">
                <a:latin typeface="Cambria Math" pitchFamily="18" charset="0"/>
                <a:ea typeface="Cambria Math" pitchFamily="18" charset="0"/>
                <a:cs typeface="Times New Roman"/>
              </a:rPr>
              <a:t>a</a:t>
            </a:r>
            <a:r>
              <a:rPr lang="cs-CZ" sz="2400" baseline="-25000" dirty="0" smtClean="0">
                <a:latin typeface="Cambria Math" pitchFamily="18" charset="0"/>
                <a:ea typeface="Cambria Math" pitchFamily="18" charset="0"/>
                <a:cs typeface="Times New Roman"/>
              </a:rPr>
              <a:t>0</a:t>
            </a:r>
            <a:endParaRPr lang="cs-CZ" sz="2400" b="1" i="1" dirty="0">
              <a:latin typeface="Cambria Math" pitchFamily="18" charset="0"/>
              <a:ea typeface="Cambria Math" pitchFamily="18" charset="0"/>
            </a:endParaRPr>
          </a:p>
        </p:txBody>
      </p:sp>
      <p:cxnSp>
        <p:nvCxnSpPr>
          <p:cNvPr id="37" name="Přímá spojnice 36"/>
          <p:cNvCxnSpPr/>
          <p:nvPr/>
        </p:nvCxnSpPr>
        <p:spPr>
          <a:xfrm>
            <a:off x="6645814" y="3875051"/>
            <a:ext cx="102253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6635292" y="4413282"/>
            <a:ext cx="483017"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Přímá spojnice se šipkou 39"/>
          <p:cNvCxnSpPr/>
          <p:nvPr/>
        </p:nvCxnSpPr>
        <p:spPr>
          <a:xfrm flipV="1">
            <a:off x="6645814" y="3875051"/>
            <a:ext cx="0" cy="538231"/>
          </a:xfrm>
          <a:prstGeom prst="straightConnector1">
            <a:avLst/>
          </a:prstGeom>
          <a:ln w="41275">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6161088" y="3959059"/>
            <a:ext cx="332142" cy="461665"/>
          </a:xfrm>
          <a:prstGeom prst="rect">
            <a:avLst/>
          </a:prstGeom>
          <a:noFill/>
        </p:spPr>
        <p:txBody>
          <a:bodyPr wrap="none" rtlCol="0">
            <a:spAutoFit/>
          </a:bodyPr>
          <a:lstStyle/>
          <a:p>
            <a:r>
              <a:rPr lang="cs-CZ" sz="2400" b="1" i="1" dirty="0" smtClean="0">
                <a:latin typeface="Cambria Math" pitchFamily="18" charset="0"/>
                <a:ea typeface="Cambria Math" pitchFamily="18" charset="0"/>
                <a:cs typeface="Times New Roman"/>
              </a:rPr>
              <a:t>a</a:t>
            </a:r>
            <a:endParaRPr lang="cs-CZ" sz="2400" b="1" i="1" dirty="0">
              <a:latin typeface="Cambria Math" pitchFamily="18" charset="0"/>
              <a:ea typeface="Cambria Math" pitchFamily="18" charset="0"/>
            </a:endParaRPr>
          </a:p>
        </p:txBody>
      </p:sp>
      <p:cxnSp>
        <p:nvCxnSpPr>
          <p:cNvPr id="44" name="Přímá spojnice 43"/>
          <p:cNvCxnSpPr/>
          <p:nvPr/>
        </p:nvCxnSpPr>
        <p:spPr>
          <a:xfrm flipV="1">
            <a:off x="6607044" y="4391593"/>
            <a:ext cx="413228" cy="3066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ovéPole 45"/>
          <p:cNvSpPr txBox="1"/>
          <p:nvPr/>
        </p:nvSpPr>
        <p:spPr>
          <a:xfrm>
            <a:off x="6843129" y="4295312"/>
            <a:ext cx="671843" cy="461665"/>
          </a:xfrm>
          <a:prstGeom prst="rect">
            <a:avLst/>
          </a:prstGeom>
          <a:noFill/>
        </p:spPr>
        <p:txBody>
          <a:bodyPr wrap="square" rtlCol="0">
            <a:spAutoFit/>
          </a:bodyPr>
          <a:lstStyle/>
          <a:p>
            <a:r>
              <a:rPr lang="el-GR" sz="2400" i="1" dirty="0" smtClean="0">
                <a:latin typeface="Cambria Math" pitchFamily="18" charset="0"/>
                <a:ea typeface="Cambria Math" pitchFamily="18" charset="0"/>
                <a:cs typeface="Times New Roman"/>
              </a:rPr>
              <a:t>ω</a:t>
            </a:r>
            <a:r>
              <a:rPr lang="cs-CZ" sz="2400" i="1" dirty="0" smtClean="0">
                <a:latin typeface="Cambria Math" pitchFamily="18" charset="0"/>
                <a:ea typeface="Cambria Math" pitchFamily="18" charset="0"/>
                <a:cs typeface="Times New Roman"/>
              </a:rPr>
              <a:t>t</a:t>
            </a:r>
            <a:endParaRPr lang="cs-CZ" sz="2400" i="1" dirty="0">
              <a:latin typeface="Cambria Math" pitchFamily="18" charset="0"/>
              <a:ea typeface="Cambria Math" pitchFamily="18" charset="0"/>
            </a:endParaRPr>
          </a:p>
        </p:txBody>
      </p:sp>
      <p:sp>
        <p:nvSpPr>
          <p:cNvPr id="47" name="TextovéPole 46"/>
          <p:cNvSpPr txBox="1"/>
          <p:nvPr/>
        </p:nvSpPr>
        <p:spPr>
          <a:xfrm>
            <a:off x="6090378" y="3481966"/>
            <a:ext cx="524503" cy="461665"/>
          </a:xfrm>
          <a:prstGeom prst="rect">
            <a:avLst/>
          </a:prstGeom>
          <a:noFill/>
        </p:spPr>
        <p:txBody>
          <a:bodyPr wrap="none" rtlCol="0">
            <a:spAutoFit/>
          </a:bodyPr>
          <a:lstStyle/>
          <a:p>
            <a:r>
              <a:rPr lang="cs-CZ" sz="2400" i="1" dirty="0" smtClean="0">
                <a:latin typeface="Cambria Math" pitchFamily="18" charset="0"/>
                <a:ea typeface="Cambria Math" pitchFamily="18" charset="0"/>
                <a:cs typeface="Times New Roman"/>
              </a:rPr>
              <a:t>M´</a:t>
            </a:r>
            <a:endParaRPr lang="cs-CZ" sz="2400" i="1" dirty="0">
              <a:latin typeface="Cambria Math" pitchFamily="18" charset="0"/>
              <a:ea typeface="Cambria Math" pitchFamily="18" charset="0"/>
            </a:endParaRPr>
          </a:p>
        </p:txBody>
      </p:sp>
    </p:spTree>
    <p:extLst>
      <p:ext uri="{BB962C8B-B14F-4D97-AF65-F5344CB8AC3E}">
        <p14:creationId xmlns:p14="http://schemas.microsoft.com/office/powerpoint/2010/main" val="15012733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130"/>
          </a:xfrm>
        </p:spPr>
        <p:txBody>
          <a:bodyPr>
            <a:normAutofit/>
          </a:bodyPr>
          <a:lstStyle/>
          <a:p>
            <a:r>
              <a:rPr lang="cs-CZ" b="1" dirty="0">
                <a:solidFill>
                  <a:srgbClr val="E60000"/>
                </a:solidFill>
                <a:latin typeface="Comic Sans MS" pitchFamily="66" charset="0"/>
              </a:rPr>
              <a:t>Gymnaziální </a:t>
            </a:r>
            <a:r>
              <a:rPr lang="cs-CZ" b="1" dirty="0" smtClean="0">
                <a:solidFill>
                  <a:srgbClr val="E60000"/>
                </a:solidFill>
                <a:latin typeface="Comic Sans MS" pitchFamily="66" charset="0"/>
              </a:rPr>
              <a:t>učebnice – I   </a:t>
            </a:r>
            <a:endParaRPr lang="cs-CZ" b="1" dirty="0">
              <a:solidFill>
                <a:srgbClr val="E60000"/>
              </a:solidFill>
              <a:latin typeface="Comic Sans MS" pitchFamily="66" charset="0"/>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395536" y="1700808"/>
                <a:ext cx="8424936" cy="4536504"/>
              </a:xfrm>
            </p:spPr>
            <p:txBody>
              <a:bodyPr>
                <a:normAutofit lnSpcReduction="10000"/>
              </a:bodyPr>
              <a:lstStyle/>
              <a:p>
                <a:r>
                  <a:rPr lang="cs-CZ" sz="2400" dirty="0" smtClean="0">
                    <a:latin typeface="Comic Sans MS" pitchFamily="66" charset="0"/>
                  </a:rPr>
                  <a:t>Poněvadž je zrychlení harmonického kmitavého pohybu </a:t>
                </a:r>
                <a14:m>
                  <m:oMath xmlns:m="http://schemas.openxmlformats.org/officeDocument/2006/math">
                    <m:r>
                      <a:rPr lang="cs-CZ" sz="2400" i="1">
                        <a:latin typeface="Cambria Math"/>
                      </a:rPr>
                      <m:t>𝑎</m:t>
                    </m:r>
                    <m:r>
                      <a:rPr lang="cs-CZ" sz="2400" i="1">
                        <a:latin typeface="Cambria Math"/>
                      </a:rPr>
                      <m:t>=−</m:t>
                    </m:r>
                    <m:sSup>
                      <m:sSupPr>
                        <m:ctrlPr>
                          <a:rPr lang="cs-CZ" sz="2400" i="1">
                            <a:latin typeface="Cambria Math"/>
                          </a:rPr>
                        </m:ctrlPr>
                      </m:sSupPr>
                      <m:e>
                        <m:r>
                          <a:rPr lang="cs-CZ" sz="2400" i="1">
                            <a:latin typeface="Cambria Math"/>
                            <a:ea typeface="Cambria Math"/>
                          </a:rPr>
                          <m:t>𝜔</m:t>
                        </m:r>
                      </m:e>
                      <m:sup>
                        <m:r>
                          <a:rPr lang="cs-CZ" sz="2400" i="1">
                            <a:latin typeface="Cambria Math"/>
                          </a:rPr>
                          <m:t>2 </m:t>
                        </m:r>
                      </m:sup>
                    </m:sSup>
                    <m:r>
                      <a:rPr lang="cs-CZ" sz="2400" i="1">
                        <a:latin typeface="Cambria Math"/>
                      </a:rPr>
                      <m:t>𝑦</m:t>
                    </m:r>
                  </m:oMath>
                </a14:m>
                <a:r>
                  <a:rPr lang="cs-CZ" sz="2400" i="1" dirty="0" smtClean="0">
                    <a:latin typeface="Comic Sans MS" pitchFamily="66" charset="0"/>
                  </a:rPr>
                  <a:t>, </a:t>
                </a:r>
                <a:r>
                  <a:rPr lang="cs-CZ" sz="2400" dirty="0" smtClean="0">
                    <a:latin typeface="Comic Sans MS" pitchFamily="66" charset="0"/>
                  </a:rPr>
                  <a:t>můžeme na základě 2. Newtonova </a:t>
                </a:r>
                <a:r>
                  <a:rPr lang="cs-CZ" sz="2400" dirty="0" err="1" smtClean="0">
                    <a:latin typeface="Comic Sans MS" pitchFamily="66" charset="0"/>
                  </a:rPr>
                  <a:t>pohybo</a:t>
                </a:r>
                <a:r>
                  <a:rPr lang="cs-CZ" sz="2400" dirty="0" smtClean="0">
                    <a:latin typeface="Comic Sans MS" pitchFamily="66" charset="0"/>
                  </a:rPr>
                  <a:t>- </a:t>
                </a:r>
                <a:r>
                  <a:rPr lang="cs-CZ" sz="2400" dirty="0" err="1" smtClean="0">
                    <a:latin typeface="Comic Sans MS" pitchFamily="66" charset="0"/>
                  </a:rPr>
                  <a:t>vého</a:t>
                </a:r>
                <a:r>
                  <a:rPr lang="cs-CZ" sz="2400" dirty="0" smtClean="0">
                    <a:latin typeface="Comic Sans MS" pitchFamily="66" charset="0"/>
                  </a:rPr>
                  <a:t> zákona (</a:t>
                </a:r>
                <a:r>
                  <a:rPr lang="cs-CZ" sz="2400" b="1" i="1" dirty="0" smtClean="0">
                    <a:latin typeface="Comic Sans MS" pitchFamily="66" charset="0"/>
                  </a:rPr>
                  <a:t>F </a:t>
                </a:r>
                <a:r>
                  <a:rPr lang="cs-CZ" sz="2400" dirty="0" smtClean="0">
                    <a:latin typeface="Comic Sans MS" pitchFamily="66" charset="0"/>
                  </a:rPr>
                  <a:t>= </a:t>
                </a:r>
                <a:r>
                  <a:rPr lang="cs-CZ" sz="2400" i="1" dirty="0" err="1" smtClean="0">
                    <a:latin typeface="Comic Sans MS" pitchFamily="66" charset="0"/>
                  </a:rPr>
                  <a:t>m</a:t>
                </a:r>
                <a:r>
                  <a:rPr lang="cs-CZ" sz="2400" b="1" i="1" dirty="0" err="1" smtClean="0">
                    <a:latin typeface="Comic Sans MS" pitchFamily="66" charset="0"/>
                  </a:rPr>
                  <a:t>a</a:t>
                </a:r>
                <a:r>
                  <a:rPr lang="cs-CZ" sz="2400" dirty="0" smtClean="0">
                    <a:latin typeface="Comic Sans MS" pitchFamily="66" charset="0"/>
                  </a:rPr>
                  <a:t>) obecně vyjádřit sílu, která </a:t>
                </a:r>
                <a:r>
                  <a:rPr lang="cs-CZ" sz="2400" dirty="0" err="1" smtClean="0">
                    <a:latin typeface="Comic Sans MS" pitchFamily="66" charset="0"/>
                  </a:rPr>
                  <a:t>způso</a:t>
                </a:r>
                <a:r>
                  <a:rPr lang="cs-CZ" sz="2400" dirty="0" smtClean="0">
                    <a:latin typeface="Comic Sans MS" pitchFamily="66" charset="0"/>
                  </a:rPr>
                  <a:t>- buje harmonické kmitání: </a:t>
                </a:r>
                <a14:m>
                  <m:oMath xmlns:m="http://schemas.openxmlformats.org/officeDocument/2006/math">
                    <m:r>
                      <a:rPr lang="cs-CZ" sz="2400" b="0" i="1" smtClean="0">
                        <a:latin typeface="Cambria Math"/>
                      </a:rPr>
                      <m:t>𝐹</m:t>
                    </m:r>
                    <m:r>
                      <a:rPr lang="cs-CZ" sz="2400" i="1">
                        <a:latin typeface="Cambria Math"/>
                      </a:rPr>
                      <m:t>=−</m:t>
                    </m:r>
                    <m:sSup>
                      <m:sSupPr>
                        <m:ctrlPr>
                          <a:rPr lang="cs-CZ" sz="2400" i="1">
                            <a:latin typeface="Cambria Math"/>
                          </a:rPr>
                        </m:ctrlPr>
                      </m:sSupPr>
                      <m:e>
                        <m:r>
                          <a:rPr lang="cs-CZ" sz="2400" b="0" i="1" smtClean="0">
                            <a:latin typeface="Cambria Math"/>
                          </a:rPr>
                          <m:t>𝑚</m:t>
                        </m:r>
                        <m:r>
                          <a:rPr lang="cs-CZ" sz="2400" i="1">
                            <a:latin typeface="Cambria Math"/>
                            <a:ea typeface="Cambria Math"/>
                          </a:rPr>
                          <m:t>𝜔</m:t>
                        </m:r>
                      </m:e>
                      <m:sup>
                        <m:r>
                          <a:rPr lang="cs-CZ" sz="2400" i="1">
                            <a:latin typeface="Cambria Math"/>
                          </a:rPr>
                          <m:t>2 </m:t>
                        </m:r>
                      </m:sup>
                    </m:sSup>
                    <m:r>
                      <a:rPr lang="cs-CZ" sz="2400" i="1">
                        <a:latin typeface="Cambria Math"/>
                      </a:rPr>
                      <m:t>𝑦</m:t>
                    </m:r>
                  </m:oMath>
                </a14:m>
                <a:endParaRPr lang="cs-CZ" sz="2400" dirty="0" smtClean="0">
                  <a:latin typeface="Comic Sans MS" pitchFamily="66" charset="0"/>
                </a:endParaRPr>
              </a:p>
              <a:p>
                <a:pPr marL="0" indent="0">
                  <a:buNone/>
                </a:pPr>
                <a:endParaRPr lang="cs-CZ" sz="2400" dirty="0" smtClean="0">
                  <a:latin typeface="Comic Sans MS" pitchFamily="66" charset="0"/>
                </a:endParaRPr>
              </a:p>
              <a:p>
                <a:r>
                  <a:rPr lang="cs-CZ" sz="2400" dirty="0" smtClean="0">
                    <a:latin typeface="Comic Sans MS" pitchFamily="66" charset="0"/>
                  </a:rPr>
                  <a:t> Tuto rovnici označujeme také jako pohybovou rovnici mechanického oscilátoru. </a:t>
                </a:r>
              </a:p>
              <a:p>
                <a:endParaRPr lang="cs-CZ" sz="2400" dirty="0">
                  <a:latin typeface="Comic Sans MS" pitchFamily="66" charset="0"/>
                </a:endParaRPr>
              </a:p>
              <a:p>
                <a:r>
                  <a:rPr lang="cs-CZ" sz="2400" dirty="0" smtClean="0">
                    <a:latin typeface="Comic Sans MS" pitchFamily="66" charset="0"/>
                  </a:rPr>
                  <a:t>Příčinou harmonického kmitání mechanického oscilátoru je síla, která je přímo úměrná výchylce oscilátoru z rov- </a:t>
                </a:r>
                <a:r>
                  <a:rPr lang="cs-CZ" sz="2400" dirty="0" err="1" smtClean="0">
                    <a:latin typeface="Comic Sans MS" pitchFamily="66" charset="0"/>
                  </a:rPr>
                  <a:t>novážné</a:t>
                </a:r>
                <a:r>
                  <a:rPr lang="cs-CZ" sz="2400" dirty="0" smtClean="0">
                    <a:latin typeface="Comic Sans MS" pitchFamily="66" charset="0"/>
                  </a:rPr>
                  <a:t> polohy a stále směřuje do rovnovážné polohy. U pružinového oscilátoru </a:t>
                </a:r>
                <a14:m>
                  <m:oMath xmlns:m="http://schemas.openxmlformats.org/officeDocument/2006/math">
                    <m:r>
                      <a:rPr lang="cs-CZ" sz="2400" i="1">
                        <a:latin typeface="Cambria Math"/>
                      </a:rPr>
                      <m:t>𝐹</m:t>
                    </m:r>
                    <m:r>
                      <a:rPr lang="cs-CZ" sz="2400" i="1">
                        <a:latin typeface="Cambria Math"/>
                      </a:rPr>
                      <m:t>=−</m:t>
                    </m:r>
                    <m:r>
                      <a:rPr lang="cs-CZ" sz="2400" b="0" i="1" smtClean="0">
                        <a:latin typeface="Cambria Math"/>
                      </a:rPr>
                      <m:t>𝑘</m:t>
                    </m:r>
                    <m:r>
                      <a:rPr lang="cs-CZ" sz="2400" i="1">
                        <a:latin typeface="Cambria Math"/>
                      </a:rPr>
                      <m:t>𝑦</m:t>
                    </m:r>
                  </m:oMath>
                </a14:m>
                <a:r>
                  <a:rPr lang="cs-CZ" sz="2400" dirty="0" smtClean="0">
                    <a:latin typeface="Comic Sans MS" pitchFamily="66" charset="0"/>
                  </a:rPr>
                  <a:t>.</a:t>
                </a:r>
                <a:endParaRPr lang="cs-CZ" sz="2400" dirty="0">
                  <a:latin typeface="Comic Sans MS" pitchFamily="66" charset="0"/>
                </a:endParaRPr>
              </a:p>
              <a:p>
                <a:endParaRPr lang="cs-CZ" sz="2600" dirty="0" smtClean="0">
                  <a:latin typeface="Comic Sans MS" pitchFamily="66" charset="0"/>
                </a:endParaRPr>
              </a:p>
              <a:p>
                <a:endParaRPr lang="cs-CZ" sz="2600" dirty="0" smtClean="0">
                  <a:latin typeface="Comic Sans MS" pitchFamily="66" charset="0"/>
                </a:endParaRPr>
              </a:p>
              <a:p>
                <a:endParaRPr lang="cs-CZ" dirty="0" smtClean="0"/>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395536" y="1700808"/>
                <a:ext cx="8424936" cy="4536504"/>
              </a:xfrm>
              <a:blipFill rotWithShape="1">
                <a:blip r:embed="rId2"/>
                <a:stretch>
                  <a:fillRect l="-1013" t="-1882" r="-1592"/>
                </a:stretch>
              </a:blipFill>
            </p:spPr>
            <p:txBody>
              <a:bodyPr/>
              <a:lstStyle/>
              <a:p>
                <a:r>
                  <a:rPr lang="cs-CZ">
                    <a:noFill/>
                  </a:rPr>
                  <a:t> </a:t>
                </a:r>
              </a:p>
            </p:txBody>
          </p:sp>
        </mc:Fallback>
      </mc:AlternateContent>
      <p:sp>
        <p:nvSpPr>
          <p:cNvPr id="4" name="TextovéPole 3"/>
          <p:cNvSpPr txBox="1"/>
          <p:nvPr/>
        </p:nvSpPr>
        <p:spPr>
          <a:xfrm>
            <a:off x="251520" y="219998"/>
            <a:ext cx="1499128" cy="369332"/>
          </a:xfrm>
          <a:prstGeom prst="rect">
            <a:avLst/>
          </a:prstGeom>
          <a:noFill/>
        </p:spPr>
        <p:txBody>
          <a:bodyPr wrap="none" rtlCol="0">
            <a:spAutoFit/>
          </a:bodyPr>
          <a:lstStyle/>
          <a:p>
            <a:r>
              <a:rPr lang="cs-CZ" dirty="0" smtClean="0">
                <a:latin typeface="Comic Sans MS" pitchFamily="66" charset="0"/>
              </a:rPr>
              <a:t>s. 30, 31, 32</a:t>
            </a:r>
            <a:endParaRPr lang="cs-CZ" dirty="0">
              <a:latin typeface="Comic Sans MS" pitchFamily="66" charset="0"/>
            </a:endParaRPr>
          </a:p>
        </p:txBody>
      </p:sp>
    </p:spTree>
    <p:extLst>
      <p:ext uri="{BB962C8B-B14F-4D97-AF65-F5344CB8AC3E}">
        <p14:creationId xmlns:p14="http://schemas.microsoft.com/office/powerpoint/2010/main" val="33933082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792088"/>
          </a:xfrm>
        </p:spPr>
        <p:txBody>
          <a:bodyPr>
            <a:normAutofit/>
          </a:bodyPr>
          <a:lstStyle/>
          <a:p>
            <a:r>
              <a:rPr lang="cs-CZ" b="1" dirty="0" smtClean="0">
                <a:solidFill>
                  <a:srgbClr val="E60000"/>
                </a:solidFill>
                <a:latin typeface="Comic Sans MS" pitchFamily="66" charset="0"/>
              </a:rPr>
              <a:t>Komentář – I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467544" y="1268760"/>
            <a:ext cx="8229600" cy="5184576"/>
          </a:xfrm>
        </p:spPr>
        <p:txBody>
          <a:bodyPr>
            <a:normAutofit lnSpcReduction="10000"/>
          </a:bodyPr>
          <a:lstStyle/>
          <a:p>
            <a:r>
              <a:rPr lang="cs-CZ" sz="2400" dirty="0" smtClean="0">
                <a:solidFill>
                  <a:srgbClr val="0000FF"/>
                </a:solidFill>
                <a:latin typeface="Comic Sans MS" pitchFamily="66" charset="0"/>
              </a:rPr>
              <a:t>Jestliže se harmonický pohyb pomocí sinusoidy definuje, není třeba tvar výchylky „odvozovat“.</a:t>
            </a:r>
          </a:p>
          <a:p>
            <a:pPr marL="0" indent="0">
              <a:buNone/>
            </a:pPr>
            <a:endParaRPr lang="cs-CZ" sz="2400" dirty="0" smtClean="0">
              <a:solidFill>
                <a:srgbClr val="0000FF"/>
              </a:solidFill>
              <a:latin typeface="Comic Sans MS" pitchFamily="66" charset="0"/>
            </a:endParaRPr>
          </a:p>
          <a:p>
            <a:r>
              <a:rPr lang="cs-CZ" sz="2400" dirty="0" smtClean="0">
                <a:solidFill>
                  <a:srgbClr val="0000FF"/>
                </a:solidFill>
                <a:latin typeface="Comic Sans MS" pitchFamily="66" charset="0"/>
              </a:rPr>
              <a:t> Jaká je motivace pro promítání rovnoměrného pohybu po kružnici?</a:t>
            </a:r>
          </a:p>
          <a:p>
            <a:endParaRPr lang="cs-CZ" sz="2400" dirty="0">
              <a:latin typeface="Comic Sans MS" pitchFamily="66" charset="0"/>
            </a:endParaRPr>
          </a:p>
          <a:p>
            <a:r>
              <a:rPr lang="cs-CZ" sz="2400" dirty="0" smtClean="0">
                <a:solidFill>
                  <a:srgbClr val="0000FF"/>
                </a:solidFill>
                <a:latin typeface="Comic Sans MS" pitchFamily="66" charset="0"/>
              </a:rPr>
              <a:t>Postup „naruby“ od kinematiky k dynamice??</a:t>
            </a:r>
          </a:p>
          <a:p>
            <a:pPr marL="0" indent="0">
              <a:buNone/>
            </a:pPr>
            <a:endParaRPr lang="cs-CZ" sz="2400" dirty="0" smtClean="0">
              <a:solidFill>
                <a:srgbClr val="0000FF"/>
              </a:solidFill>
              <a:latin typeface="Comic Sans MS" pitchFamily="66" charset="0"/>
            </a:endParaRPr>
          </a:p>
          <a:p>
            <a:r>
              <a:rPr lang="cs-CZ" sz="2400" dirty="0" smtClean="0">
                <a:solidFill>
                  <a:srgbClr val="0000FF"/>
                </a:solidFill>
                <a:latin typeface="Comic Sans MS" pitchFamily="66" charset="0"/>
              </a:rPr>
              <a:t>Pletou si pohybový zákon (pohybovou rovnici) a silový zákon pro pružnou sílu.</a:t>
            </a:r>
          </a:p>
          <a:p>
            <a:pPr marL="0" indent="0">
              <a:buNone/>
            </a:pPr>
            <a:endParaRPr lang="cs-CZ" sz="2400" dirty="0" smtClean="0">
              <a:solidFill>
                <a:srgbClr val="0000FF"/>
              </a:solidFill>
              <a:latin typeface="Comic Sans MS" pitchFamily="66" charset="0"/>
            </a:endParaRPr>
          </a:p>
          <a:p>
            <a:r>
              <a:rPr lang="cs-CZ" sz="2400" dirty="0" smtClean="0">
                <a:solidFill>
                  <a:srgbClr val="0000FF"/>
                </a:solidFill>
                <a:latin typeface="Comic Sans MS" pitchFamily="66" charset="0"/>
              </a:rPr>
              <a:t>Správný postup – od pohybové rovnice k řešení, použití analogie s průměty kruhového pohybu.</a:t>
            </a:r>
          </a:p>
          <a:p>
            <a:endParaRPr lang="cs-CZ" sz="2400" dirty="0" smtClean="0">
              <a:latin typeface="Comic Sans MS" pitchFamily="66" charset="0"/>
            </a:endParaRPr>
          </a:p>
          <a:p>
            <a:endParaRPr lang="cs-CZ" sz="2600" dirty="0" smtClean="0">
              <a:latin typeface="Comic Sans MS" pitchFamily="66" charset="0"/>
            </a:endParaRPr>
          </a:p>
          <a:p>
            <a:endParaRPr lang="cs-CZ" sz="2600" dirty="0" smtClean="0">
              <a:latin typeface="Comic Sans MS" pitchFamily="66" charset="0"/>
            </a:endParaRPr>
          </a:p>
          <a:p>
            <a:endParaRPr lang="cs-CZ" dirty="0" smtClean="0"/>
          </a:p>
          <a:p>
            <a:endParaRPr lang="cs-CZ" dirty="0"/>
          </a:p>
        </p:txBody>
      </p:sp>
    </p:spTree>
    <p:extLst>
      <p:ext uri="{BB962C8B-B14F-4D97-AF65-F5344CB8AC3E}">
        <p14:creationId xmlns:p14="http://schemas.microsoft.com/office/powerpoint/2010/main" val="1562010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620688"/>
            <a:ext cx="7772400" cy="5400600"/>
          </a:xfrm>
          <a:noFill/>
        </p:spPr>
        <p:txBody>
          <a:bodyPr>
            <a:normAutofit/>
          </a:bodyPr>
          <a:lstStyle/>
          <a:p>
            <a:r>
              <a:rPr lang="cs-CZ" sz="7200" b="1" dirty="0" smtClean="0">
                <a:solidFill>
                  <a:srgbClr val="E60000"/>
                </a:solidFill>
                <a:latin typeface="Comic Sans MS" pitchFamily="66" charset="0"/>
              </a:rPr>
              <a:t>Skládání pohybů</a:t>
            </a:r>
            <a:endParaRPr lang="cs-CZ" sz="7200" b="1" dirty="0">
              <a:solidFill>
                <a:srgbClr val="E60000"/>
              </a:solidFill>
              <a:latin typeface="Comic Sans MS" pitchFamily="66" charset="0"/>
            </a:endParaRPr>
          </a:p>
        </p:txBody>
      </p:sp>
    </p:spTree>
    <p:extLst>
      <p:ext uri="{BB962C8B-B14F-4D97-AF65-F5344CB8AC3E}">
        <p14:creationId xmlns:p14="http://schemas.microsoft.com/office/powerpoint/2010/main" val="2987331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louk 30"/>
          <p:cNvSpPr>
            <a:spLocks noChangeAspect="1"/>
          </p:cNvSpPr>
          <p:nvPr/>
        </p:nvSpPr>
        <p:spPr>
          <a:xfrm rot="5400000">
            <a:off x="4546664" y="1322609"/>
            <a:ext cx="4089974" cy="3910007"/>
          </a:xfrm>
          <a:prstGeom prst="arc">
            <a:avLst>
              <a:gd name="adj1" fmla="val 18832941"/>
              <a:gd name="adj2" fmla="val 2452655"/>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 name="Nadpis 1"/>
          <p:cNvSpPr>
            <a:spLocks noGrp="1"/>
          </p:cNvSpPr>
          <p:nvPr>
            <p:ph type="title"/>
          </p:nvPr>
        </p:nvSpPr>
        <p:spPr>
          <a:xfrm>
            <a:off x="467544" y="404664"/>
            <a:ext cx="8229600" cy="936104"/>
          </a:xfrm>
        </p:spPr>
        <p:txBody>
          <a:bodyPr>
            <a:normAutofit/>
          </a:bodyPr>
          <a:lstStyle/>
          <a:p>
            <a:r>
              <a:rPr lang="cs-CZ" b="1" dirty="0">
                <a:solidFill>
                  <a:srgbClr val="E60000"/>
                </a:solidFill>
                <a:latin typeface="Comic Sans MS" pitchFamily="66" charset="0"/>
              </a:rPr>
              <a:t>Gymnaziální </a:t>
            </a:r>
            <a:r>
              <a:rPr lang="cs-CZ" b="1" dirty="0" smtClean="0">
                <a:solidFill>
                  <a:srgbClr val="E60000"/>
                </a:solidFill>
                <a:latin typeface="Comic Sans MS" pitchFamily="66" charset="0"/>
              </a:rPr>
              <a:t>učebnice – II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107504" y="1628800"/>
            <a:ext cx="5040560" cy="4824536"/>
          </a:xfrm>
        </p:spPr>
        <p:txBody>
          <a:bodyPr>
            <a:normAutofit fontScale="92500" lnSpcReduction="20000"/>
          </a:bodyPr>
          <a:lstStyle/>
          <a:p>
            <a:pPr algn="just"/>
            <a:r>
              <a:rPr lang="cs-CZ" sz="2600" dirty="0" smtClean="0">
                <a:latin typeface="Comic Sans MS" pitchFamily="66" charset="0"/>
              </a:rPr>
              <a:t>Příčinou kmitavého pohybu kyvadla je síla </a:t>
            </a:r>
            <a:r>
              <a:rPr lang="cs-CZ" sz="2600" b="1" i="1" dirty="0" smtClean="0">
                <a:latin typeface="Comic Sans MS" pitchFamily="66" charset="0"/>
              </a:rPr>
              <a:t>F</a:t>
            </a:r>
            <a:r>
              <a:rPr lang="cs-CZ" sz="2600" dirty="0" smtClean="0">
                <a:latin typeface="Comic Sans MS" pitchFamily="66" charset="0"/>
              </a:rPr>
              <a:t>, která je </a:t>
            </a:r>
            <a:r>
              <a:rPr lang="cs-CZ" sz="2600" dirty="0" err="1" smtClean="0">
                <a:latin typeface="Comic Sans MS" pitchFamily="66" charset="0"/>
              </a:rPr>
              <a:t>vý-slednicí</a:t>
            </a:r>
            <a:r>
              <a:rPr lang="cs-CZ" sz="2600" dirty="0" smtClean="0">
                <a:latin typeface="Comic Sans MS" pitchFamily="66" charset="0"/>
              </a:rPr>
              <a:t> tíhové síly </a:t>
            </a:r>
            <a:r>
              <a:rPr lang="cs-CZ" sz="2600" b="1" i="1" dirty="0" smtClean="0">
                <a:latin typeface="Comic Sans MS" pitchFamily="66" charset="0"/>
              </a:rPr>
              <a:t>F</a:t>
            </a:r>
            <a:r>
              <a:rPr lang="cs-CZ" sz="2600" baseline="-25000" dirty="0" smtClean="0">
                <a:latin typeface="Comic Sans MS" pitchFamily="66" charset="0"/>
              </a:rPr>
              <a:t>G  </a:t>
            </a:r>
            <a:r>
              <a:rPr lang="cs-CZ" sz="2600" dirty="0" smtClean="0">
                <a:latin typeface="Comic Sans MS" pitchFamily="66" charset="0"/>
              </a:rPr>
              <a:t>a tahové síly </a:t>
            </a:r>
            <a:r>
              <a:rPr lang="cs-CZ" sz="2600" b="1" i="1" dirty="0" smtClean="0">
                <a:latin typeface="Comic Sans MS" pitchFamily="66" charset="0"/>
              </a:rPr>
              <a:t>F</a:t>
            </a:r>
            <a:r>
              <a:rPr lang="cs-CZ" sz="2600" baseline="-25000" dirty="0" smtClean="0">
                <a:latin typeface="Comic Sans MS" pitchFamily="66" charset="0"/>
              </a:rPr>
              <a:t>T</a:t>
            </a:r>
            <a:r>
              <a:rPr lang="cs-CZ" sz="2600" dirty="0" smtClean="0">
                <a:latin typeface="Comic Sans MS" pitchFamily="66" charset="0"/>
              </a:rPr>
              <a:t>, kterou působí vlákno zá- </a:t>
            </a:r>
            <a:r>
              <a:rPr lang="cs-CZ" sz="2600" dirty="0" err="1" smtClean="0">
                <a:latin typeface="Comic Sans MS" pitchFamily="66" charset="0"/>
              </a:rPr>
              <a:t>věsu</a:t>
            </a:r>
            <a:r>
              <a:rPr lang="cs-CZ" sz="2600" dirty="0" smtClean="0">
                <a:latin typeface="Comic Sans MS" pitchFamily="66" charset="0"/>
              </a:rPr>
              <a:t> na těleso.</a:t>
            </a:r>
          </a:p>
          <a:p>
            <a:pPr marL="0" indent="0" algn="just">
              <a:buNone/>
            </a:pPr>
            <a:endParaRPr lang="cs-CZ" sz="2600" dirty="0" smtClean="0">
              <a:latin typeface="Comic Sans MS" pitchFamily="66" charset="0"/>
            </a:endParaRPr>
          </a:p>
          <a:p>
            <a:pPr algn="just"/>
            <a:r>
              <a:rPr lang="cs-CZ" sz="2600" dirty="0" smtClean="0">
                <a:latin typeface="Comic Sans MS" pitchFamily="66" charset="0"/>
              </a:rPr>
              <a:t>Harmonické kmitání jsme za-vedli jako přímočarý pohyb. Aby tato podmínka byla přibliž-ně splněna i u kyvadla, musí být výchylka tak malá, že oblouk, po němž se těleso pohybuje, může-</a:t>
            </a:r>
            <a:r>
              <a:rPr lang="cs-CZ" sz="2600" dirty="0" err="1" smtClean="0">
                <a:latin typeface="Comic Sans MS" pitchFamily="66" charset="0"/>
              </a:rPr>
              <a:t>me</a:t>
            </a:r>
            <a:r>
              <a:rPr lang="cs-CZ" sz="2600" dirty="0" smtClean="0">
                <a:latin typeface="Comic Sans MS" pitchFamily="66" charset="0"/>
              </a:rPr>
              <a:t> považovat za úsečku. To je dostatečně splněno, jestliže úhel </a:t>
            </a:r>
            <a:r>
              <a:rPr lang="el-GR" sz="2600" dirty="0" smtClean="0">
                <a:latin typeface="Comic Sans MS" pitchFamily="66" charset="0"/>
                <a:cs typeface="Times New Roman"/>
              </a:rPr>
              <a:t>α</a:t>
            </a:r>
            <a:r>
              <a:rPr lang="cs-CZ" sz="2600" dirty="0" smtClean="0">
                <a:latin typeface="Times New Roman"/>
                <a:cs typeface="Times New Roman"/>
              </a:rPr>
              <a:t>  </a:t>
            </a:r>
            <a:r>
              <a:rPr lang="cs-CZ" sz="2600" dirty="0" smtClean="0">
                <a:latin typeface="Comic Sans MS" pitchFamily="66" charset="0"/>
                <a:cs typeface="Times New Roman"/>
              </a:rPr>
              <a:t>nepřekročí 5</a:t>
            </a:r>
            <a:r>
              <a:rPr lang="cs-CZ" sz="2600" baseline="30000" dirty="0" smtClean="0">
                <a:latin typeface="Comic Sans MS" pitchFamily="66" charset="0"/>
                <a:cs typeface="Times New Roman"/>
              </a:rPr>
              <a:t>o</a:t>
            </a:r>
            <a:r>
              <a:rPr lang="cs-CZ" sz="2600" dirty="0" smtClean="0">
                <a:latin typeface="Comic Sans MS" pitchFamily="66" charset="0"/>
                <a:cs typeface="Times New Roman"/>
              </a:rPr>
              <a:t>.</a:t>
            </a:r>
            <a:endParaRPr lang="cs-CZ" sz="2600" dirty="0" smtClean="0">
              <a:latin typeface="Comic Sans MS" pitchFamily="66" charset="0"/>
            </a:endParaRPr>
          </a:p>
          <a:p>
            <a:endParaRPr lang="cs-CZ" dirty="0" smtClean="0"/>
          </a:p>
          <a:p>
            <a:endParaRPr lang="cs-CZ" dirty="0"/>
          </a:p>
        </p:txBody>
      </p:sp>
      <p:sp>
        <p:nvSpPr>
          <p:cNvPr id="4" name="TextovéPole 3"/>
          <p:cNvSpPr txBox="1"/>
          <p:nvPr/>
        </p:nvSpPr>
        <p:spPr>
          <a:xfrm>
            <a:off x="251520" y="219998"/>
            <a:ext cx="705642" cy="369332"/>
          </a:xfrm>
          <a:prstGeom prst="rect">
            <a:avLst/>
          </a:prstGeom>
          <a:noFill/>
        </p:spPr>
        <p:txBody>
          <a:bodyPr wrap="none" rtlCol="0">
            <a:spAutoFit/>
          </a:bodyPr>
          <a:lstStyle/>
          <a:p>
            <a:r>
              <a:rPr lang="cs-CZ" dirty="0" smtClean="0">
                <a:latin typeface="Comic Sans MS" pitchFamily="66" charset="0"/>
              </a:rPr>
              <a:t>s. 34</a:t>
            </a:r>
            <a:endParaRPr lang="cs-CZ" dirty="0">
              <a:latin typeface="Comic Sans MS" pitchFamily="66" charset="0"/>
            </a:endParaRPr>
          </a:p>
        </p:txBody>
      </p:sp>
      <p:cxnSp>
        <p:nvCxnSpPr>
          <p:cNvPr id="6" name="Přímá spojnice se šipkou 5"/>
          <p:cNvCxnSpPr/>
          <p:nvPr/>
        </p:nvCxnSpPr>
        <p:spPr>
          <a:xfrm>
            <a:off x="6660232" y="1844824"/>
            <a:ext cx="0" cy="3456384"/>
          </a:xfrm>
          <a:prstGeom prst="straightConnector1">
            <a:avLst/>
          </a:prstGeom>
          <a:ln w="2222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9" name="Ovál 8"/>
          <p:cNvSpPr>
            <a:spLocks noChangeAspect="1"/>
          </p:cNvSpPr>
          <p:nvPr/>
        </p:nvSpPr>
        <p:spPr>
          <a:xfrm>
            <a:off x="7690072" y="4891290"/>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10"/>
          <p:cNvCxnSpPr/>
          <p:nvPr/>
        </p:nvCxnSpPr>
        <p:spPr>
          <a:xfrm>
            <a:off x="6372200" y="2636912"/>
            <a:ext cx="57606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6660232" y="2636912"/>
            <a:ext cx="691968" cy="158417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a:endCxn id="31" idx="0"/>
          </p:cNvCxnSpPr>
          <p:nvPr/>
        </p:nvCxnSpPr>
        <p:spPr>
          <a:xfrm>
            <a:off x="6660232" y="2658864"/>
            <a:ext cx="1370590" cy="200284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Ovál 16"/>
          <p:cNvSpPr>
            <a:spLocks noChangeAspect="1"/>
          </p:cNvSpPr>
          <p:nvPr/>
        </p:nvSpPr>
        <p:spPr>
          <a:xfrm>
            <a:off x="7966660" y="4623988"/>
            <a:ext cx="137160" cy="13716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2" name="Přímá spojnice se šipkou 21"/>
          <p:cNvCxnSpPr>
            <a:stCxn id="9" idx="1"/>
          </p:cNvCxnSpPr>
          <p:nvPr/>
        </p:nvCxnSpPr>
        <p:spPr>
          <a:xfrm flipH="1" flipV="1">
            <a:off x="7236296" y="4005064"/>
            <a:ext cx="473863" cy="906313"/>
          </a:xfrm>
          <a:prstGeom prst="straightConnector1">
            <a:avLst/>
          </a:prstGeom>
          <a:ln w="41275">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a:stCxn id="9" idx="4"/>
          </p:cNvCxnSpPr>
          <p:nvPr/>
        </p:nvCxnSpPr>
        <p:spPr>
          <a:xfrm>
            <a:off x="7758652" y="5028450"/>
            <a:ext cx="0" cy="1424886"/>
          </a:xfrm>
          <a:prstGeom prst="straightConnector1">
            <a:avLst/>
          </a:prstGeom>
          <a:ln w="41275">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7258991" y="4145335"/>
            <a:ext cx="1" cy="1148699"/>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Ovál 7"/>
          <p:cNvSpPr>
            <a:spLocks noChangeAspect="1"/>
          </p:cNvSpPr>
          <p:nvPr/>
        </p:nvSpPr>
        <p:spPr>
          <a:xfrm>
            <a:off x="6591652" y="5232628"/>
            <a:ext cx="137160" cy="13716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6" name="Přímá spojnice se šipkou 35"/>
          <p:cNvCxnSpPr>
            <a:stCxn id="9" idx="3"/>
          </p:cNvCxnSpPr>
          <p:nvPr/>
        </p:nvCxnSpPr>
        <p:spPr>
          <a:xfrm flipH="1">
            <a:off x="7236296" y="5008363"/>
            <a:ext cx="473863" cy="314237"/>
          </a:xfrm>
          <a:prstGeom prst="straightConnector1">
            <a:avLst/>
          </a:prstGeom>
          <a:ln w="41275">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a:off x="7258992" y="5322600"/>
            <a:ext cx="568240" cy="1130736"/>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TextovéPole 45"/>
          <p:cNvSpPr txBox="1"/>
          <p:nvPr/>
        </p:nvSpPr>
        <p:spPr>
          <a:xfrm>
            <a:off x="6948263" y="5371562"/>
            <a:ext cx="233245" cy="461665"/>
          </a:xfrm>
          <a:prstGeom prst="rect">
            <a:avLst/>
          </a:prstGeom>
          <a:noFill/>
        </p:spPr>
        <p:txBody>
          <a:bodyPr wrap="square" rtlCol="0">
            <a:spAutoFit/>
          </a:bodyPr>
          <a:lstStyle/>
          <a:p>
            <a:r>
              <a:rPr lang="cs-CZ" sz="2400" b="1" i="1" dirty="0" smtClean="0">
                <a:latin typeface="Comic Sans MS" pitchFamily="66" charset="0"/>
              </a:rPr>
              <a:t>F</a:t>
            </a:r>
            <a:endParaRPr lang="cs-CZ" sz="2400" dirty="0"/>
          </a:p>
        </p:txBody>
      </p:sp>
      <p:sp>
        <p:nvSpPr>
          <p:cNvPr id="47" name="TextovéPole 46"/>
          <p:cNvSpPr txBox="1"/>
          <p:nvPr/>
        </p:nvSpPr>
        <p:spPr>
          <a:xfrm>
            <a:off x="7816086" y="5648560"/>
            <a:ext cx="511679" cy="461665"/>
          </a:xfrm>
          <a:prstGeom prst="rect">
            <a:avLst/>
          </a:prstGeom>
          <a:noFill/>
        </p:spPr>
        <p:txBody>
          <a:bodyPr wrap="none" rtlCol="0">
            <a:spAutoFit/>
          </a:bodyPr>
          <a:lstStyle/>
          <a:p>
            <a:r>
              <a:rPr lang="cs-CZ" sz="2400" b="1" i="1" dirty="0">
                <a:latin typeface="Comic Sans MS" pitchFamily="66" charset="0"/>
              </a:rPr>
              <a:t>F</a:t>
            </a:r>
            <a:r>
              <a:rPr lang="cs-CZ" sz="2400" baseline="-25000" dirty="0">
                <a:latin typeface="Comic Sans MS" pitchFamily="66" charset="0"/>
              </a:rPr>
              <a:t>G</a:t>
            </a:r>
            <a:endParaRPr lang="cs-CZ" sz="2400" dirty="0"/>
          </a:p>
        </p:txBody>
      </p:sp>
      <p:sp>
        <p:nvSpPr>
          <p:cNvPr id="50" name="TextovéPole 49"/>
          <p:cNvSpPr txBox="1"/>
          <p:nvPr/>
        </p:nvSpPr>
        <p:spPr>
          <a:xfrm>
            <a:off x="6689065" y="4088888"/>
            <a:ext cx="511679" cy="461665"/>
          </a:xfrm>
          <a:prstGeom prst="rect">
            <a:avLst/>
          </a:prstGeom>
          <a:noFill/>
        </p:spPr>
        <p:txBody>
          <a:bodyPr wrap="none" rtlCol="0">
            <a:spAutoFit/>
          </a:bodyPr>
          <a:lstStyle/>
          <a:p>
            <a:r>
              <a:rPr lang="cs-CZ" sz="2400" b="1" i="1" dirty="0" smtClean="0">
                <a:latin typeface="Comic Sans MS" pitchFamily="66" charset="0"/>
              </a:rPr>
              <a:t>F</a:t>
            </a:r>
            <a:r>
              <a:rPr lang="cs-CZ" sz="2400" baseline="-25000" dirty="0" smtClean="0">
                <a:latin typeface="Comic Sans MS" pitchFamily="66" charset="0"/>
              </a:rPr>
              <a:t>T</a:t>
            </a:r>
            <a:endParaRPr lang="cs-CZ" dirty="0"/>
          </a:p>
        </p:txBody>
      </p:sp>
      <p:sp>
        <p:nvSpPr>
          <p:cNvPr id="51" name="TextovéPole 50"/>
          <p:cNvSpPr txBox="1"/>
          <p:nvPr/>
        </p:nvSpPr>
        <p:spPr>
          <a:xfrm>
            <a:off x="6601938" y="3105282"/>
            <a:ext cx="360996" cy="461665"/>
          </a:xfrm>
          <a:prstGeom prst="rect">
            <a:avLst/>
          </a:prstGeom>
          <a:noFill/>
        </p:spPr>
        <p:txBody>
          <a:bodyPr wrap="none" rtlCol="0">
            <a:spAutoFit/>
          </a:bodyPr>
          <a:lstStyle/>
          <a:p>
            <a:r>
              <a:rPr lang="el-GR" sz="2400" i="1" dirty="0">
                <a:latin typeface="Cambria Math" pitchFamily="18" charset="0"/>
                <a:ea typeface="Cambria Math" pitchFamily="18" charset="0"/>
                <a:cs typeface="Times New Roman"/>
              </a:rPr>
              <a:t>α</a:t>
            </a:r>
            <a:endParaRPr lang="cs-CZ" sz="2400" i="1" dirty="0">
              <a:latin typeface="Cambria Math" pitchFamily="18" charset="0"/>
              <a:ea typeface="Cambria Math" pitchFamily="18" charset="0"/>
            </a:endParaRPr>
          </a:p>
        </p:txBody>
      </p:sp>
    </p:spTree>
    <p:extLst>
      <p:ext uri="{BB962C8B-B14F-4D97-AF65-F5344CB8AC3E}">
        <p14:creationId xmlns:p14="http://schemas.microsoft.com/office/powerpoint/2010/main" val="41408061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792088"/>
          </a:xfrm>
        </p:spPr>
        <p:txBody>
          <a:bodyPr>
            <a:normAutofit/>
          </a:bodyPr>
          <a:lstStyle/>
          <a:p>
            <a:r>
              <a:rPr lang="cs-CZ" b="1" dirty="0" smtClean="0">
                <a:solidFill>
                  <a:srgbClr val="E60000"/>
                </a:solidFill>
                <a:latin typeface="Comic Sans MS" pitchFamily="66" charset="0"/>
              </a:rPr>
              <a:t>Komentář – II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467544" y="1628800"/>
            <a:ext cx="8229600" cy="4824536"/>
          </a:xfrm>
        </p:spPr>
        <p:txBody>
          <a:bodyPr>
            <a:normAutofit/>
          </a:bodyPr>
          <a:lstStyle/>
          <a:p>
            <a:r>
              <a:rPr lang="cs-CZ" sz="2400" dirty="0" smtClean="0">
                <a:solidFill>
                  <a:srgbClr val="0000FF"/>
                </a:solidFill>
                <a:latin typeface="Comic Sans MS" pitchFamily="66" charset="0"/>
              </a:rPr>
              <a:t>Jaká </a:t>
            </a:r>
            <a:r>
              <a:rPr lang="cs-CZ" sz="2400" dirty="0">
                <a:solidFill>
                  <a:srgbClr val="0000FF"/>
                </a:solidFill>
                <a:latin typeface="Comic Sans MS" pitchFamily="66" charset="0"/>
              </a:rPr>
              <a:t>bude „výslednice“ tíhové a tahové síly v rovnovážné poloze?                                                               </a:t>
            </a:r>
          </a:p>
          <a:p>
            <a:pPr marL="0" indent="0">
              <a:spcBef>
                <a:spcPts val="0"/>
              </a:spcBef>
              <a:buNone/>
            </a:pPr>
            <a:r>
              <a:rPr lang="cs-CZ" sz="2400" dirty="0">
                <a:solidFill>
                  <a:srgbClr val="0000FF"/>
                </a:solidFill>
                <a:latin typeface="Comic Sans MS" pitchFamily="66" charset="0"/>
              </a:rPr>
              <a:t>   </a:t>
            </a:r>
            <a:r>
              <a:rPr lang="cs-CZ" sz="2400" dirty="0">
                <a:latin typeface="Comic Sans MS" pitchFamily="66" charset="0"/>
              </a:rPr>
              <a:t>Je-li výslednice sil tečná v daném bodě k trajektorii, </a:t>
            </a:r>
          </a:p>
          <a:p>
            <a:pPr marL="0" indent="0">
              <a:spcBef>
                <a:spcPts val="0"/>
              </a:spcBef>
              <a:buNone/>
            </a:pPr>
            <a:r>
              <a:rPr lang="cs-CZ" sz="2400" dirty="0">
                <a:latin typeface="Comic Sans MS" pitchFamily="66" charset="0"/>
              </a:rPr>
              <a:t>   je normálové zrychlení nulové a křivost trajektorie  </a:t>
            </a:r>
          </a:p>
          <a:p>
            <a:pPr marL="0" indent="0">
              <a:spcBef>
                <a:spcPts val="0"/>
              </a:spcBef>
              <a:buNone/>
            </a:pPr>
            <a:r>
              <a:rPr lang="cs-CZ" sz="2400" dirty="0">
                <a:latin typeface="Comic Sans MS" pitchFamily="66" charset="0"/>
              </a:rPr>
              <a:t>   nulová (s výjimkou bodů nulové rychlosti – krajní polohy </a:t>
            </a:r>
          </a:p>
          <a:p>
            <a:pPr marL="0" indent="0">
              <a:spcBef>
                <a:spcPts val="0"/>
              </a:spcBef>
              <a:buNone/>
            </a:pPr>
            <a:r>
              <a:rPr lang="cs-CZ" sz="2400" dirty="0">
                <a:latin typeface="Comic Sans MS" pitchFamily="66" charset="0"/>
              </a:rPr>
              <a:t>   kyvadla). Trajektorií kyvadla by tedy nemohla být </a:t>
            </a:r>
            <a:r>
              <a:rPr lang="cs-CZ" sz="2400" dirty="0" smtClean="0">
                <a:latin typeface="Comic Sans MS" pitchFamily="66" charset="0"/>
              </a:rPr>
              <a:t> </a:t>
            </a:r>
          </a:p>
          <a:p>
            <a:pPr marL="0" indent="0">
              <a:spcBef>
                <a:spcPts val="0"/>
              </a:spcBef>
              <a:buNone/>
            </a:pPr>
            <a:r>
              <a:rPr lang="cs-CZ" sz="2400" dirty="0" smtClean="0">
                <a:latin typeface="Comic Sans MS" pitchFamily="66" charset="0"/>
              </a:rPr>
              <a:t>   kružnice</a:t>
            </a:r>
          </a:p>
          <a:p>
            <a:pPr marL="0" indent="0">
              <a:buNone/>
            </a:pPr>
            <a:endParaRPr lang="cs-CZ" sz="2400" dirty="0" smtClean="0">
              <a:latin typeface="Comic Sans MS" pitchFamily="66" charset="0"/>
            </a:endParaRPr>
          </a:p>
          <a:p>
            <a:r>
              <a:rPr lang="cs-CZ" sz="2400" dirty="0">
                <a:solidFill>
                  <a:srgbClr val="0000FF"/>
                </a:solidFill>
                <a:latin typeface="Comic Sans MS" pitchFamily="66" charset="0"/>
              </a:rPr>
              <a:t>Proč zrovna omezení úhlem 5 stupňů?  </a:t>
            </a:r>
            <a:endParaRPr lang="cs-CZ" sz="2400" dirty="0">
              <a:latin typeface="Comic Sans MS" pitchFamily="66" charset="0"/>
            </a:endParaRPr>
          </a:p>
          <a:p>
            <a:pPr marL="0" indent="0">
              <a:spcBef>
                <a:spcPts val="0"/>
              </a:spcBef>
              <a:buNone/>
            </a:pPr>
            <a:r>
              <a:rPr lang="cs-CZ" sz="2400" dirty="0" smtClean="0">
                <a:latin typeface="Comic Sans MS" pitchFamily="66" charset="0"/>
              </a:rPr>
              <a:t>   Nesmyslnost argumentace nahrazení oblouku úsečkou </a:t>
            </a:r>
          </a:p>
          <a:p>
            <a:pPr marL="0" indent="0">
              <a:spcBef>
                <a:spcPts val="0"/>
              </a:spcBef>
              <a:buNone/>
            </a:pPr>
            <a:r>
              <a:rPr lang="cs-CZ" sz="2400" dirty="0">
                <a:latin typeface="Comic Sans MS" pitchFamily="66" charset="0"/>
              </a:rPr>
              <a:t> </a:t>
            </a:r>
            <a:r>
              <a:rPr lang="cs-CZ" sz="2400" dirty="0" smtClean="0">
                <a:latin typeface="Comic Sans MS" pitchFamily="66" charset="0"/>
              </a:rPr>
              <a:t>  proto, že jsme „harmonické kmitání zavedli jako </a:t>
            </a:r>
          </a:p>
          <a:p>
            <a:pPr marL="0" indent="0">
              <a:spcBef>
                <a:spcPts val="0"/>
              </a:spcBef>
              <a:buNone/>
            </a:pPr>
            <a:r>
              <a:rPr lang="cs-CZ" sz="2400" dirty="0">
                <a:latin typeface="Comic Sans MS" pitchFamily="66" charset="0"/>
              </a:rPr>
              <a:t> </a:t>
            </a:r>
            <a:r>
              <a:rPr lang="cs-CZ" sz="2400" dirty="0" smtClean="0">
                <a:latin typeface="Comic Sans MS" pitchFamily="66" charset="0"/>
              </a:rPr>
              <a:t>  přímočarý pohyb“.</a:t>
            </a:r>
          </a:p>
          <a:p>
            <a:endParaRPr lang="cs-CZ" sz="2400" dirty="0">
              <a:solidFill>
                <a:srgbClr val="0000FF"/>
              </a:solidFill>
              <a:latin typeface="Comic Sans MS" pitchFamily="66" charset="0"/>
            </a:endParaRPr>
          </a:p>
          <a:p>
            <a:endParaRPr lang="cs-CZ" sz="2600" dirty="0" smtClean="0">
              <a:latin typeface="Comic Sans MS" pitchFamily="66" charset="0"/>
            </a:endParaRPr>
          </a:p>
          <a:p>
            <a:endParaRPr lang="cs-CZ" sz="2600" dirty="0" smtClean="0">
              <a:latin typeface="Comic Sans MS" pitchFamily="66" charset="0"/>
            </a:endParaRPr>
          </a:p>
          <a:p>
            <a:endParaRPr lang="cs-CZ" dirty="0" smtClean="0"/>
          </a:p>
          <a:p>
            <a:endParaRPr lang="cs-CZ" dirty="0"/>
          </a:p>
        </p:txBody>
      </p:sp>
    </p:spTree>
    <p:extLst>
      <p:ext uri="{BB962C8B-B14F-4D97-AF65-F5344CB8AC3E}">
        <p14:creationId xmlns:p14="http://schemas.microsoft.com/office/powerpoint/2010/main" val="2763634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130"/>
          </a:xfrm>
        </p:spPr>
        <p:txBody>
          <a:bodyPr>
            <a:normAutofit/>
          </a:bodyPr>
          <a:lstStyle/>
          <a:p>
            <a:r>
              <a:rPr lang="cs-CZ" b="1" dirty="0">
                <a:solidFill>
                  <a:srgbClr val="E60000"/>
                </a:solidFill>
                <a:latin typeface="Comic Sans MS" pitchFamily="66" charset="0"/>
              </a:rPr>
              <a:t>Gymnaziální </a:t>
            </a:r>
            <a:r>
              <a:rPr lang="cs-CZ" b="1" dirty="0" smtClean="0">
                <a:solidFill>
                  <a:srgbClr val="E60000"/>
                </a:solidFill>
                <a:latin typeface="Comic Sans MS" pitchFamily="66" charset="0"/>
              </a:rPr>
              <a:t>učebnice – I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395536" y="1700808"/>
            <a:ext cx="8229600" cy="4536504"/>
          </a:xfrm>
        </p:spPr>
        <p:txBody>
          <a:bodyPr>
            <a:normAutofit/>
          </a:bodyPr>
          <a:lstStyle/>
          <a:p>
            <a:r>
              <a:rPr lang="cs-CZ" sz="2400" dirty="0" smtClean="0">
                <a:latin typeface="Comic Sans MS" pitchFamily="66" charset="0"/>
              </a:rPr>
              <a:t>Často se stává, že hmotný bod koná dva nebo i více pohybů současně. Předmět ve vagonu jedoucího vlaku se může pohybovat vzhledem k vagonu a spolu s vagonem se pohybuje vzhledem k povrchu Země.</a:t>
            </a:r>
          </a:p>
          <a:p>
            <a:endParaRPr lang="cs-CZ" sz="2400" dirty="0">
              <a:latin typeface="Comic Sans MS" pitchFamily="66" charset="0"/>
            </a:endParaRPr>
          </a:p>
          <a:p>
            <a:r>
              <a:rPr lang="cs-CZ" sz="2400" dirty="0" smtClean="0">
                <a:latin typeface="Comic Sans MS" pitchFamily="66" charset="0"/>
              </a:rPr>
              <a:t>Při skládání pohybů platí princip nezávislosti pohybů: Koná-li hmotný bod současně dva nebo více pohybů, je jeho výsledná poloha taková, jako by konal tyto pohyby po sobě, a to v libovolném pořadí. </a:t>
            </a:r>
          </a:p>
          <a:p>
            <a:endParaRPr lang="cs-CZ" sz="2400" dirty="0" smtClean="0">
              <a:latin typeface="Comic Sans MS" pitchFamily="66" charset="0"/>
            </a:endParaRPr>
          </a:p>
          <a:p>
            <a:endParaRPr lang="cs-CZ" sz="2600" dirty="0" smtClean="0">
              <a:latin typeface="Comic Sans MS" pitchFamily="66" charset="0"/>
            </a:endParaRPr>
          </a:p>
          <a:p>
            <a:endParaRPr lang="cs-CZ" sz="2600" dirty="0" smtClean="0">
              <a:latin typeface="Comic Sans MS" pitchFamily="66" charset="0"/>
            </a:endParaRPr>
          </a:p>
          <a:p>
            <a:endParaRPr lang="cs-CZ" dirty="0" smtClean="0"/>
          </a:p>
          <a:p>
            <a:endParaRPr lang="cs-CZ" dirty="0"/>
          </a:p>
        </p:txBody>
      </p:sp>
      <p:sp>
        <p:nvSpPr>
          <p:cNvPr id="4" name="TextovéPole 3"/>
          <p:cNvSpPr txBox="1"/>
          <p:nvPr/>
        </p:nvSpPr>
        <p:spPr>
          <a:xfrm>
            <a:off x="251520" y="219998"/>
            <a:ext cx="1083951" cy="369332"/>
          </a:xfrm>
          <a:prstGeom prst="rect">
            <a:avLst/>
          </a:prstGeom>
          <a:noFill/>
        </p:spPr>
        <p:txBody>
          <a:bodyPr wrap="none" rtlCol="0">
            <a:spAutoFit/>
          </a:bodyPr>
          <a:lstStyle/>
          <a:p>
            <a:r>
              <a:rPr lang="cs-CZ" dirty="0" smtClean="0">
                <a:latin typeface="Comic Sans MS" pitchFamily="66" charset="0"/>
              </a:rPr>
              <a:t>s. 51, 53</a:t>
            </a:r>
            <a:endParaRPr lang="cs-CZ" dirty="0">
              <a:latin typeface="Comic Sans MS" pitchFamily="66" charset="0"/>
            </a:endParaRPr>
          </a:p>
        </p:txBody>
      </p:sp>
    </p:spTree>
    <p:extLst>
      <p:ext uri="{BB962C8B-B14F-4D97-AF65-F5344CB8AC3E}">
        <p14:creationId xmlns:p14="http://schemas.microsoft.com/office/powerpoint/2010/main" val="341765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130"/>
          </a:xfrm>
        </p:spPr>
        <p:txBody>
          <a:bodyPr>
            <a:normAutofit/>
          </a:bodyPr>
          <a:lstStyle/>
          <a:p>
            <a:r>
              <a:rPr lang="cs-CZ" b="1" dirty="0" smtClean="0">
                <a:solidFill>
                  <a:srgbClr val="E60000"/>
                </a:solidFill>
                <a:latin typeface="Comic Sans MS" pitchFamily="66" charset="0"/>
              </a:rPr>
              <a:t>Komentář – I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395536" y="1556792"/>
            <a:ext cx="8229600" cy="4680520"/>
          </a:xfrm>
        </p:spPr>
        <p:txBody>
          <a:bodyPr>
            <a:normAutofit/>
          </a:bodyPr>
          <a:lstStyle/>
          <a:p>
            <a:r>
              <a:rPr lang="cs-CZ" sz="2400" dirty="0" smtClean="0">
                <a:latin typeface="Comic Sans MS" pitchFamily="66" charset="0"/>
              </a:rPr>
              <a:t>Předchozí formulace a příklady v učebnici naznačují, že by mohlo jít o popis pohybu hmotného bodu vzhledem k různým vztažným soustavám (pohyb hmotného bodu vzhledem k nástupišti a vzhledem k vlaku, relativní rychlost). </a:t>
            </a:r>
          </a:p>
          <a:p>
            <a:endParaRPr lang="cs-CZ" sz="2400" dirty="0" smtClean="0">
              <a:latin typeface="Comic Sans MS" pitchFamily="66" charset="0"/>
            </a:endParaRPr>
          </a:p>
          <a:p>
            <a:r>
              <a:rPr lang="cs-CZ" sz="2400" dirty="0" smtClean="0">
                <a:solidFill>
                  <a:srgbClr val="0000FF"/>
                </a:solidFill>
                <a:latin typeface="Comic Sans MS" pitchFamily="66" charset="0"/>
              </a:rPr>
              <a:t>Co se však rozumí tím, že „hmotný bod koná současně dva nebo dokonce více pohybů“?                                 a) Vůči téže vztažné soustavě?                                                b) Vůči několika různým vztažným soustavám?                          Jako příklad je uveden pouze pohyb loďky s veslařem, která je také unášena proudem -  jde o případ b).  </a:t>
            </a:r>
            <a:endParaRPr lang="cs-CZ" sz="2400" dirty="0">
              <a:solidFill>
                <a:srgbClr val="0000FF"/>
              </a:solidFill>
              <a:latin typeface="Comic Sans MS" pitchFamily="66" charset="0"/>
            </a:endParaRPr>
          </a:p>
          <a:p>
            <a:endParaRPr lang="cs-CZ" sz="2400" dirty="0" smtClean="0">
              <a:latin typeface="Comic Sans MS" pitchFamily="66" charset="0"/>
            </a:endParaRPr>
          </a:p>
          <a:p>
            <a:endParaRPr lang="cs-CZ" sz="2600" dirty="0" smtClean="0">
              <a:latin typeface="Comic Sans MS" pitchFamily="66" charset="0"/>
            </a:endParaRPr>
          </a:p>
          <a:p>
            <a:endParaRPr lang="cs-CZ" sz="2600" dirty="0" smtClean="0">
              <a:latin typeface="Comic Sans MS" pitchFamily="66" charset="0"/>
            </a:endParaRPr>
          </a:p>
          <a:p>
            <a:endParaRPr lang="cs-CZ" dirty="0" smtClean="0"/>
          </a:p>
          <a:p>
            <a:endParaRPr lang="cs-CZ" dirty="0"/>
          </a:p>
        </p:txBody>
      </p:sp>
    </p:spTree>
    <p:extLst>
      <p:ext uri="{BB962C8B-B14F-4D97-AF65-F5344CB8AC3E}">
        <p14:creationId xmlns:p14="http://schemas.microsoft.com/office/powerpoint/2010/main" val="1999208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130"/>
          </a:xfrm>
        </p:spPr>
        <p:txBody>
          <a:bodyPr>
            <a:normAutofit/>
          </a:bodyPr>
          <a:lstStyle/>
          <a:p>
            <a:r>
              <a:rPr lang="cs-CZ" b="1" dirty="0">
                <a:solidFill>
                  <a:srgbClr val="E60000"/>
                </a:solidFill>
                <a:latin typeface="Comic Sans MS" pitchFamily="66" charset="0"/>
              </a:rPr>
              <a:t>Gymnaziální </a:t>
            </a:r>
            <a:r>
              <a:rPr lang="cs-CZ" b="1" dirty="0" smtClean="0">
                <a:solidFill>
                  <a:srgbClr val="E60000"/>
                </a:solidFill>
                <a:latin typeface="Comic Sans MS" pitchFamily="66" charset="0"/>
              </a:rPr>
              <a:t>učebnice – II   </a:t>
            </a:r>
            <a:endParaRPr lang="cs-CZ" b="1" dirty="0">
              <a:solidFill>
                <a:srgbClr val="E60000"/>
              </a:solidFill>
              <a:latin typeface="Comic Sans MS" pitchFamily="66" charset="0"/>
            </a:endParaRPr>
          </a:p>
        </p:txBody>
      </p:sp>
      <p:sp>
        <p:nvSpPr>
          <p:cNvPr id="3" name="Zástupný symbol pro obsah 2"/>
          <p:cNvSpPr>
            <a:spLocks noGrp="1"/>
          </p:cNvSpPr>
          <p:nvPr>
            <p:ph idx="1"/>
          </p:nvPr>
        </p:nvSpPr>
        <p:spPr>
          <a:xfrm>
            <a:off x="395536" y="1700808"/>
            <a:ext cx="8229600" cy="4536504"/>
          </a:xfrm>
        </p:spPr>
        <p:txBody>
          <a:bodyPr>
            <a:normAutofit/>
          </a:bodyPr>
          <a:lstStyle/>
          <a:p>
            <a:r>
              <a:rPr lang="cs-CZ" sz="2400" dirty="0" smtClean="0">
                <a:latin typeface="Comic Sans MS" pitchFamily="66" charset="0"/>
              </a:rPr>
              <a:t>Složitější pohyby nastanou, udělíme-li tělesu v homogenním tíhovém poli určitou nenulovou počáteční rychlost </a:t>
            </a:r>
            <a:r>
              <a:rPr lang="cs-CZ" sz="2400" b="1" dirty="0" smtClean="0">
                <a:latin typeface="Comic Sans MS" pitchFamily="66" charset="0"/>
              </a:rPr>
              <a:t>v</a:t>
            </a:r>
            <a:r>
              <a:rPr lang="cs-CZ" sz="2400" b="1" baseline="-25000" dirty="0" smtClean="0">
                <a:latin typeface="Comic Sans MS" pitchFamily="66" charset="0"/>
              </a:rPr>
              <a:t>0</a:t>
            </a:r>
            <a:r>
              <a:rPr lang="cs-CZ" sz="2400" dirty="0" smtClean="0">
                <a:latin typeface="Comic Sans MS" pitchFamily="66" charset="0"/>
              </a:rPr>
              <a:t>. V tom případě koná těleso současně dva pohyby: 1. rovnoměrný přímočarý pohyb ve směru rychlosti </a:t>
            </a:r>
            <a:r>
              <a:rPr lang="cs-CZ" sz="2400" b="1" dirty="0" smtClean="0">
                <a:latin typeface="Comic Sans MS" pitchFamily="66" charset="0"/>
              </a:rPr>
              <a:t>v</a:t>
            </a:r>
            <a:r>
              <a:rPr lang="cs-CZ" sz="2400" b="1" baseline="-25000" dirty="0" smtClean="0">
                <a:latin typeface="Comic Sans MS" pitchFamily="66" charset="0"/>
              </a:rPr>
              <a:t>0</a:t>
            </a:r>
            <a:r>
              <a:rPr lang="cs-CZ" sz="2400" dirty="0" smtClean="0">
                <a:latin typeface="Comic Sans MS" pitchFamily="66" charset="0"/>
              </a:rPr>
              <a:t>, 2. volný pád ve směru zrychlení </a:t>
            </a:r>
            <a:r>
              <a:rPr lang="cs-CZ" sz="2400" b="1" dirty="0" smtClean="0">
                <a:latin typeface="Comic Sans MS" pitchFamily="66" charset="0"/>
              </a:rPr>
              <a:t>g</a:t>
            </a:r>
            <a:r>
              <a:rPr lang="cs-CZ" sz="2400" dirty="0" smtClean="0">
                <a:latin typeface="Comic Sans MS" pitchFamily="66" charset="0"/>
              </a:rPr>
              <a:t>. Složením obou pohybů dostaneme výsledný pohyb, který nazýváme vrh tělesa.</a:t>
            </a:r>
            <a:endParaRPr lang="cs-CZ" sz="2400" b="1" dirty="0" smtClean="0">
              <a:latin typeface="Comic Sans MS" pitchFamily="66" charset="0"/>
            </a:endParaRPr>
          </a:p>
          <a:p>
            <a:endParaRPr lang="cs-CZ" sz="2400" dirty="0">
              <a:latin typeface="Comic Sans MS" pitchFamily="66" charset="0"/>
            </a:endParaRPr>
          </a:p>
          <a:p>
            <a:endParaRPr lang="cs-CZ" sz="2400" dirty="0" smtClean="0">
              <a:latin typeface="Comic Sans MS" pitchFamily="66" charset="0"/>
            </a:endParaRPr>
          </a:p>
          <a:p>
            <a:endParaRPr lang="cs-CZ" sz="2600" dirty="0" smtClean="0">
              <a:latin typeface="Comic Sans MS" pitchFamily="66" charset="0"/>
            </a:endParaRPr>
          </a:p>
          <a:p>
            <a:endParaRPr lang="cs-CZ" sz="2600" dirty="0" smtClean="0">
              <a:latin typeface="Comic Sans MS" pitchFamily="66" charset="0"/>
            </a:endParaRPr>
          </a:p>
          <a:p>
            <a:endParaRPr lang="cs-CZ" dirty="0" smtClean="0"/>
          </a:p>
          <a:p>
            <a:endParaRPr lang="cs-CZ" dirty="0"/>
          </a:p>
        </p:txBody>
      </p:sp>
      <p:sp>
        <p:nvSpPr>
          <p:cNvPr id="4" name="TextovéPole 3"/>
          <p:cNvSpPr txBox="1"/>
          <p:nvPr/>
        </p:nvSpPr>
        <p:spPr>
          <a:xfrm>
            <a:off x="251520" y="219998"/>
            <a:ext cx="809837" cy="369332"/>
          </a:xfrm>
          <a:prstGeom prst="rect">
            <a:avLst/>
          </a:prstGeom>
          <a:noFill/>
        </p:spPr>
        <p:txBody>
          <a:bodyPr wrap="none" rtlCol="0">
            <a:spAutoFit/>
          </a:bodyPr>
          <a:lstStyle/>
          <a:p>
            <a:r>
              <a:rPr lang="cs-CZ" dirty="0" smtClean="0">
                <a:latin typeface="Comic Sans MS" pitchFamily="66" charset="0"/>
              </a:rPr>
              <a:t>s. 130</a:t>
            </a:r>
            <a:endParaRPr lang="cs-CZ" dirty="0">
              <a:latin typeface="Comic Sans MS" pitchFamily="66" charset="0"/>
            </a:endParaRPr>
          </a:p>
        </p:txBody>
      </p:sp>
    </p:spTree>
    <p:extLst>
      <p:ext uri="{BB962C8B-B14F-4D97-AF65-F5344CB8AC3E}">
        <p14:creationId xmlns:p14="http://schemas.microsoft.com/office/powerpoint/2010/main" val="1810661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864096"/>
          </a:xfrm>
        </p:spPr>
        <p:txBody>
          <a:bodyPr>
            <a:normAutofit/>
          </a:bodyPr>
          <a:lstStyle/>
          <a:p>
            <a:r>
              <a:rPr lang="cs-CZ" b="1" dirty="0" smtClean="0">
                <a:solidFill>
                  <a:srgbClr val="E60000"/>
                </a:solidFill>
                <a:latin typeface="Comic Sans MS" pitchFamily="66" charset="0"/>
              </a:rPr>
              <a:t>Komentář – II   </a:t>
            </a:r>
            <a:endParaRPr lang="cs-CZ" b="1" dirty="0">
              <a:solidFill>
                <a:srgbClr val="E60000"/>
              </a:solidFill>
              <a:latin typeface="Comic Sans MS" pitchFamily="66" charset="0"/>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395536" y="1340768"/>
                <a:ext cx="8229600" cy="4896544"/>
              </a:xfrm>
            </p:spPr>
            <p:txBody>
              <a:bodyPr>
                <a:normAutofit/>
              </a:bodyPr>
              <a:lstStyle/>
              <a:p>
                <a:r>
                  <a:rPr lang="cs-CZ" sz="2400" dirty="0" smtClean="0">
                    <a:latin typeface="Comic Sans MS" pitchFamily="66" charset="0"/>
                  </a:rPr>
                  <a:t>Trajektorie šikmého vrhu – možnosti „skládání dvou nebo i více pohybů“:</a:t>
                </a:r>
              </a:p>
              <a:p>
                <a:pPr marL="0" indent="0">
                  <a:buNone/>
                </a:pPr>
                <a:r>
                  <a:rPr lang="cs-CZ" sz="2400" dirty="0" smtClean="0">
                    <a:ea typeface="Cambria Math" pitchFamily="18" charset="0"/>
                  </a:rPr>
                  <a:t>     </a:t>
                </a:r>
                <a14:m>
                  <m:oMath xmlns:m="http://schemas.openxmlformats.org/officeDocument/2006/math">
                    <m:acc>
                      <m:accPr>
                        <m:chr m:val="⃗"/>
                        <m:ctrlPr>
                          <a:rPr lang="cs-CZ" sz="2400" i="1" smtClean="0">
                            <a:latin typeface="Cambria Math"/>
                            <a:ea typeface="Cambria Math" pitchFamily="18" charset="0"/>
                          </a:rPr>
                        </m:ctrlPr>
                      </m:accPr>
                      <m:e>
                        <m:r>
                          <a:rPr lang="cs-CZ" sz="2400" b="0" i="1" smtClean="0">
                            <a:latin typeface="Cambria Math" pitchFamily="18" charset="0"/>
                            <a:ea typeface="Cambria Math" pitchFamily="18" charset="0"/>
                          </a:rPr>
                          <m:t>𝑟</m:t>
                        </m:r>
                      </m:e>
                    </m:acc>
                    <m:r>
                      <a:rPr lang="cs-CZ" sz="2400" b="0" i="0" smtClean="0">
                        <a:latin typeface="Cambria Math"/>
                        <a:ea typeface="Cambria Math" pitchFamily="18" charset="0"/>
                      </a:rPr>
                      <m:t>(</m:t>
                    </m:r>
                    <m:r>
                      <a:rPr lang="cs-CZ" sz="2400" b="0" i="1" smtClean="0">
                        <a:latin typeface="Cambria Math"/>
                        <a:ea typeface="Cambria Math" pitchFamily="18" charset="0"/>
                      </a:rPr>
                      <m:t>𝑡</m:t>
                    </m:r>
                    <m:r>
                      <a:rPr lang="cs-CZ" sz="2400" b="0" i="0" smtClean="0">
                        <a:latin typeface="Cambria Math"/>
                        <a:ea typeface="Cambria Math" pitchFamily="18" charset="0"/>
                      </a:rPr>
                      <m:t>)</m:t>
                    </m:r>
                  </m:oMath>
                </a14:m>
                <a:r>
                  <a:rPr lang="cs-CZ" sz="2400" dirty="0" smtClean="0">
                    <a:latin typeface="Cambria Math" pitchFamily="18" charset="0"/>
                    <a:ea typeface="Cambria Math" pitchFamily="18" charset="0"/>
                  </a:rPr>
                  <a:t> =(</a:t>
                </a:r>
                <a14:m>
                  <m:oMath xmlns:m="http://schemas.openxmlformats.org/officeDocument/2006/math">
                    <m:sSub>
                      <m:sSubPr>
                        <m:ctrlPr>
                          <a:rPr lang="cs-CZ" sz="2400" i="1" dirty="0" smtClean="0">
                            <a:latin typeface="Cambria Math"/>
                            <a:ea typeface="Cambria Math" pitchFamily="18" charset="0"/>
                          </a:rPr>
                        </m:ctrlPr>
                      </m:sSubPr>
                      <m:e>
                        <m:acc>
                          <m:accPr>
                            <m:chr m:val="⃗"/>
                            <m:ctrlPr>
                              <a:rPr lang="cs-CZ" sz="2400" b="0" i="1" dirty="0" smtClean="0">
                                <a:latin typeface="Cambria Math"/>
                                <a:ea typeface="Cambria Math" pitchFamily="18" charset="0"/>
                              </a:rPr>
                            </m:ctrlPr>
                          </m:accPr>
                          <m:e>
                            <m:r>
                              <a:rPr lang="cs-CZ" sz="2400" b="0" i="1" dirty="0" smtClean="0">
                                <a:latin typeface="Cambria Math"/>
                                <a:ea typeface="Cambria Math" pitchFamily="18" charset="0"/>
                              </a:rPr>
                              <m:t>𝑣</m:t>
                            </m:r>
                          </m:e>
                        </m:acc>
                      </m:e>
                      <m:sub>
                        <m:r>
                          <a:rPr lang="cs-CZ" sz="2400" b="0" i="1" dirty="0" smtClean="0">
                            <a:latin typeface="Cambria Math"/>
                            <a:ea typeface="Cambria Math" pitchFamily="18" charset="0"/>
                          </a:rPr>
                          <m:t>0</m:t>
                        </m:r>
                      </m:sub>
                    </m:sSub>
                  </m:oMath>
                </a14:m>
                <a:r>
                  <a:rPr lang="cs-CZ" sz="2400" i="1" dirty="0" smtClean="0">
                    <a:latin typeface="Cambria Math" pitchFamily="18" charset="0"/>
                    <a:ea typeface="Cambria Math" pitchFamily="18" charset="0"/>
                  </a:rPr>
                  <a:t>t</a:t>
                </a:r>
                <a:r>
                  <a:rPr lang="cs-CZ" sz="2400" dirty="0" smtClean="0">
                    <a:latin typeface="Cambria Math" pitchFamily="18" charset="0"/>
                    <a:ea typeface="Cambria Math" pitchFamily="18" charset="0"/>
                  </a:rPr>
                  <a:t>) +( </a:t>
                </a:r>
                <a14:m>
                  <m:oMath xmlns:m="http://schemas.openxmlformats.org/officeDocument/2006/math">
                    <m:f>
                      <m:fPr>
                        <m:ctrlPr>
                          <a:rPr lang="cs-CZ" sz="2400" i="1" smtClean="0">
                            <a:latin typeface="Cambria Math"/>
                            <a:ea typeface="Cambria Math" pitchFamily="18" charset="0"/>
                          </a:rPr>
                        </m:ctrlPr>
                      </m:fPr>
                      <m:num>
                        <m:r>
                          <a:rPr lang="cs-CZ" sz="2400" b="0" i="1" smtClean="0">
                            <a:latin typeface="Cambria Math"/>
                            <a:ea typeface="Cambria Math" pitchFamily="18" charset="0"/>
                          </a:rPr>
                          <m:t>1</m:t>
                        </m:r>
                      </m:num>
                      <m:den>
                        <m:r>
                          <a:rPr lang="cs-CZ" sz="2400" b="0" i="1" smtClean="0">
                            <a:latin typeface="Cambria Math"/>
                            <a:ea typeface="Cambria Math" pitchFamily="18" charset="0"/>
                          </a:rPr>
                          <m:t>2</m:t>
                        </m:r>
                      </m:den>
                    </m:f>
                  </m:oMath>
                </a14:m>
                <a:r>
                  <a:rPr lang="cs-CZ" sz="2400" dirty="0" smtClean="0">
                    <a:latin typeface="Cambria Math" pitchFamily="18" charset="0"/>
                    <a:ea typeface="Cambria Math" pitchFamily="18" charset="0"/>
                  </a:rPr>
                  <a:t> </a:t>
                </a:r>
                <a14:m>
                  <m:oMath xmlns:m="http://schemas.openxmlformats.org/officeDocument/2006/math">
                    <m:acc>
                      <m:accPr>
                        <m:chr m:val="⃗"/>
                        <m:ctrlPr>
                          <a:rPr lang="cs-CZ" sz="2400" i="1" dirty="0" smtClean="0">
                            <a:latin typeface="Cambria Math"/>
                            <a:ea typeface="Cambria Math" pitchFamily="18" charset="0"/>
                          </a:rPr>
                        </m:ctrlPr>
                      </m:accPr>
                      <m:e>
                        <m:r>
                          <a:rPr lang="cs-CZ" sz="2400" b="0" i="1" dirty="0" smtClean="0">
                            <a:latin typeface="Cambria Math"/>
                            <a:ea typeface="Cambria Math" pitchFamily="18" charset="0"/>
                          </a:rPr>
                          <m:t>𝑔</m:t>
                        </m:r>
                      </m:e>
                    </m:acc>
                    <m:sSup>
                      <m:sSupPr>
                        <m:ctrlPr>
                          <a:rPr lang="cs-CZ" sz="2400" i="1" dirty="0" smtClean="0">
                            <a:latin typeface="Cambria Math"/>
                            <a:ea typeface="Cambria Math" pitchFamily="18" charset="0"/>
                          </a:rPr>
                        </m:ctrlPr>
                      </m:sSupPr>
                      <m:e>
                        <m:r>
                          <a:rPr lang="cs-CZ" sz="2400" b="0" i="1" dirty="0" smtClean="0">
                            <a:latin typeface="Cambria Math"/>
                            <a:ea typeface="Cambria Math" pitchFamily="18" charset="0"/>
                          </a:rPr>
                          <m:t>𝑡</m:t>
                        </m:r>
                      </m:e>
                      <m:sup>
                        <m:r>
                          <a:rPr lang="cs-CZ" sz="2400" i="1" dirty="0" smtClean="0">
                            <a:latin typeface="Cambria Math"/>
                            <a:ea typeface="Cambria Math" pitchFamily="18" charset="0"/>
                          </a:rPr>
                          <m:t>2</m:t>
                        </m:r>
                      </m:sup>
                    </m:sSup>
                  </m:oMath>
                </a14:m>
                <a:r>
                  <a:rPr lang="cs-CZ" sz="2400" dirty="0" smtClean="0">
                    <a:latin typeface="Cambria Math" pitchFamily="18" charset="0"/>
                    <a:ea typeface="Cambria Math" pitchFamily="18" charset="0"/>
                  </a:rPr>
                  <a:t>)</a:t>
                </a:r>
              </a:p>
              <a:p>
                <a:pPr marL="0" indent="0">
                  <a:buNone/>
                </a:pPr>
                <a:r>
                  <a:rPr lang="cs-CZ" sz="2400" dirty="0" smtClean="0">
                    <a:latin typeface="Cambria Math" pitchFamily="18" charset="0"/>
                    <a:ea typeface="Cambria Math" pitchFamily="18" charset="0"/>
                  </a:rPr>
                  <a:t>     </a:t>
                </a:r>
                <a14:m>
                  <m:oMath xmlns:m="http://schemas.openxmlformats.org/officeDocument/2006/math">
                    <m:acc>
                      <m:accPr>
                        <m:chr m:val="⃗"/>
                        <m:ctrlPr>
                          <a:rPr lang="cs-CZ" sz="2400" i="1">
                            <a:latin typeface="Cambria Math"/>
                            <a:ea typeface="Cambria Math" pitchFamily="18" charset="0"/>
                          </a:rPr>
                        </m:ctrlPr>
                      </m:accPr>
                      <m:e>
                        <m:r>
                          <a:rPr lang="cs-CZ" sz="2400" i="1">
                            <a:latin typeface="Cambria Math" pitchFamily="18" charset="0"/>
                            <a:ea typeface="Cambria Math" pitchFamily="18" charset="0"/>
                          </a:rPr>
                          <m:t>𝑟</m:t>
                        </m:r>
                      </m:e>
                    </m:acc>
                    <m:r>
                      <a:rPr lang="cs-CZ" sz="2400">
                        <a:latin typeface="Cambria Math"/>
                        <a:ea typeface="Cambria Math" pitchFamily="18" charset="0"/>
                      </a:rPr>
                      <m:t>(</m:t>
                    </m:r>
                    <m:r>
                      <a:rPr lang="cs-CZ" sz="2400" i="1">
                        <a:latin typeface="Cambria Math"/>
                        <a:ea typeface="Cambria Math" pitchFamily="18" charset="0"/>
                      </a:rPr>
                      <m:t>𝑡</m:t>
                    </m:r>
                    <m:r>
                      <a:rPr lang="cs-CZ" sz="2400">
                        <a:latin typeface="Cambria Math"/>
                        <a:ea typeface="Cambria Math" pitchFamily="18" charset="0"/>
                      </a:rPr>
                      <m:t>)</m:t>
                    </m:r>
                  </m:oMath>
                </a14:m>
                <a:r>
                  <a:rPr lang="cs-CZ" sz="2400" dirty="0">
                    <a:latin typeface="Cambria Math" pitchFamily="18" charset="0"/>
                    <a:ea typeface="Cambria Math" pitchFamily="18" charset="0"/>
                  </a:rPr>
                  <a:t> </a:t>
                </a:r>
                <a:r>
                  <a:rPr lang="cs-CZ" sz="2400" dirty="0" smtClean="0">
                    <a:latin typeface="Cambria Math" pitchFamily="18" charset="0"/>
                    <a:ea typeface="Cambria Math" pitchFamily="18" charset="0"/>
                  </a:rPr>
                  <a:t>=(</a:t>
                </a:r>
                <a14:m>
                  <m:oMath xmlns:m="http://schemas.openxmlformats.org/officeDocument/2006/math">
                    <m:sSub>
                      <m:sSubPr>
                        <m:ctrlPr>
                          <a:rPr lang="cs-CZ" sz="2400" i="1" dirty="0" smtClean="0">
                            <a:latin typeface="Cambria Math"/>
                            <a:ea typeface="Cambria Math" pitchFamily="18" charset="0"/>
                          </a:rPr>
                        </m:ctrlPr>
                      </m:sSubPr>
                      <m:e>
                        <m:r>
                          <a:rPr lang="cs-CZ" sz="2400" b="0" i="1" dirty="0" smtClean="0">
                            <a:latin typeface="Cambria Math"/>
                            <a:ea typeface="Cambria Math" pitchFamily="18" charset="0"/>
                          </a:rPr>
                          <m:t>𝑣</m:t>
                        </m:r>
                      </m:e>
                      <m:sub>
                        <m:r>
                          <a:rPr lang="cs-CZ" sz="2400" b="0" i="1" dirty="0" smtClean="0">
                            <a:latin typeface="Cambria Math"/>
                            <a:ea typeface="Cambria Math" pitchFamily="18" charset="0"/>
                          </a:rPr>
                          <m:t>0</m:t>
                        </m:r>
                      </m:sub>
                    </m:sSub>
                  </m:oMath>
                </a14:m>
                <a:r>
                  <a:rPr lang="cs-CZ" sz="2400" i="1" dirty="0" smtClean="0">
                    <a:latin typeface="Cambria Math" pitchFamily="18" charset="0"/>
                    <a:ea typeface="Cambria Math" pitchFamily="18" charset="0"/>
                  </a:rPr>
                  <a:t>t </a:t>
                </a:r>
                <a14:m>
                  <m:oMath xmlns:m="http://schemas.openxmlformats.org/officeDocument/2006/math">
                    <m:func>
                      <m:funcPr>
                        <m:ctrlPr>
                          <a:rPr lang="cs-CZ" sz="2400" i="1" smtClean="0">
                            <a:latin typeface="Cambria Math"/>
                            <a:ea typeface="Cambria Math" pitchFamily="18" charset="0"/>
                          </a:rPr>
                        </m:ctrlPr>
                      </m:funcPr>
                      <m:fName>
                        <m:r>
                          <m:rPr>
                            <m:sty m:val="p"/>
                          </m:rPr>
                          <a:rPr lang="cs-CZ" sz="2400" i="0" smtClean="0">
                            <a:latin typeface="Cambria Math"/>
                            <a:ea typeface="Cambria Math" pitchFamily="18" charset="0"/>
                          </a:rPr>
                          <m:t>cos</m:t>
                        </m:r>
                      </m:fName>
                      <m:e>
                        <m:r>
                          <a:rPr lang="cs-CZ" sz="2400" i="1">
                            <a:latin typeface="Cambria Math"/>
                            <a:ea typeface="Cambria Math"/>
                          </a:rPr>
                          <m:t>𝛼</m:t>
                        </m:r>
                      </m:e>
                    </m:func>
                  </m:oMath>
                </a14:m>
                <a:r>
                  <a:rPr lang="cs-CZ" sz="2400" dirty="0" smtClean="0">
                    <a:latin typeface="Cambria Math" pitchFamily="18" charset="0"/>
                    <a:ea typeface="Cambria Math" pitchFamily="18" charset="0"/>
                  </a:rPr>
                  <a:t>)</a:t>
                </a:r>
                <a14:m>
                  <m:oMath xmlns:m="http://schemas.openxmlformats.org/officeDocument/2006/math">
                    <m:sSub>
                      <m:sSubPr>
                        <m:ctrlPr>
                          <a:rPr lang="cs-CZ" sz="2400" i="1" dirty="0" smtClean="0">
                            <a:latin typeface="Cambria Math"/>
                            <a:ea typeface="Cambria Math" pitchFamily="18" charset="0"/>
                          </a:rPr>
                        </m:ctrlPr>
                      </m:sSubPr>
                      <m:e>
                        <m:acc>
                          <m:accPr>
                            <m:chr m:val="⃗"/>
                            <m:ctrlPr>
                              <a:rPr lang="cs-CZ" sz="2400" b="0" i="1" dirty="0" smtClean="0">
                                <a:latin typeface="Cambria Math"/>
                                <a:ea typeface="Cambria Math" pitchFamily="18" charset="0"/>
                              </a:rPr>
                            </m:ctrlPr>
                          </m:accPr>
                          <m:e>
                            <m:r>
                              <a:rPr lang="cs-CZ" sz="2400" b="0" i="1" dirty="0" smtClean="0">
                                <a:latin typeface="Cambria Math"/>
                                <a:ea typeface="Cambria Math" pitchFamily="18" charset="0"/>
                              </a:rPr>
                              <m:t>𝑒</m:t>
                            </m:r>
                          </m:e>
                        </m:acc>
                      </m:e>
                      <m:sub>
                        <m:r>
                          <a:rPr lang="cs-CZ" sz="2400" b="0" i="1" dirty="0" smtClean="0">
                            <a:latin typeface="Cambria Math"/>
                            <a:ea typeface="Cambria Math" pitchFamily="18" charset="0"/>
                          </a:rPr>
                          <m:t>𝑥</m:t>
                        </m:r>
                      </m:sub>
                    </m:sSub>
                  </m:oMath>
                </a14:m>
                <a:r>
                  <a:rPr lang="cs-CZ" sz="2400" dirty="0" smtClean="0">
                    <a:latin typeface="Cambria Math" pitchFamily="18" charset="0"/>
                    <a:ea typeface="Cambria Math" pitchFamily="18" charset="0"/>
                  </a:rPr>
                  <a:t> +(</a:t>
                </a:r>
                <a14:m>
                  <m:oMath xmlns:m="http://schemas.openxmlformats.org/officeDocument/2006/math">
                    <m:sSub>
                      <m:sSubPr>
                        <m:ctrlPr>
                          <a:rPr lang="cs-CZ" sz="2400" i="1" dirty="0">
                            <a:latin typeface="Cambria Math"/>
                            <a:ea typeface="Cambria Math" pitchFamily="18" charset="0"/>
                          </a:rPr>
                        </m:ctrlPr>
                      </m:sSubPr>
                      <m:e>
                        <m:r>
                          <a:rPr lang="cs-CZ" sz="2400" i="1" dirty="0">
                            <a:latin typeface="Cambria Math"/>
                            <a:ea typeface="Cambria Math" pitchFamily="18" charset="0"/>
                          </a:rPr>
                          <m:t>𝑣</m:t>
                        </m:r>
                      </m:e>
                      <m:sub>
                        <m:r>
                          <a:rPr lang="cs-CZ" sz="2400" i="1" dirty="0">
                            <a:latin typeface="Cambria Math"/>
                            <a:ea typeface="Cambria Math" pitchFamily="18" charset="0"/>
                          </a:rPr>
                          <m:t>0</m:t>
                        </m:r>
                      </m:sub>
                    </m:sSub>
                  </m:oMath>
                </a14:m>
                <a:r>
                  <a:rPr lang="cs-CZ" sz="2400" i="1" dirty="0">
                    <a:latin typeface="Cambria Math" pitchFamily="18" charset="0"/>
                    <a:ea typeface="Cambria Math" pitchFamily="18" charset="0"/>
                  </a:rPr>
                  <a:t>t </a:t>
                </a:r>
                <a14:m>
                  <m:oMath xmlns:m="http://schemas.openxmlformats.org/officeDocument/2006/math">
                    <m:func>
                      <m:funcPr>
                        <m:ctrlPr>
                          <a:rPr lang="cs-CZ" sz="2400" i="1">
                            <a:latin typeface="Cambria Math"/>
                            <a:ea typeface="Cambria Math" pitchFamily="18" charset="0"/>
                          </a:rPr>
                        </m:ctrlPr>
                      </m:funcPr>
                      <m:fName>
                        <m:r>
                          <m:rPr>
                            <m:sty m:val="p"/>
                          </m:rPr>
                          <a:rPr lang="cs-CZ" sz="2400">
                            <a:latin typeface="Cambria Math"/>
                            <a:ea typeface="Cambria Math" pitchFamily="18" charset="0"/>
                          </a:rPr>
                          <m:t>cos</m:t>
                        </m:r>
                      </m:fName>
                      <m:e>
                        <m:r>
                          <a:rPr lang="cs-CZ" sz="2400" i="1">
                            <a:latin typeface="Cambria Math"/>
                            <a:ea typeface="Cambria Math"/>
                          </a:rPr>
                          <m:t>𝛼</m:t>
                        </m:r>
                      </m:e>
                    </m:func>
                  </m:oMath>
                </a14:m>
                <a:r>
                  <a:rPr lang="cs-CZ" sz="2400" dirty="0" smtClean="0">
                    <a:latin typeface="Cambria Math" pitchFamily="18" charset="0"/>
                    <a:ea typeface="Cambria Math" pitchFamily="18" charset="0"/>
                  </a:rPr>
                  <a:t> </a:t>
                </a:r>
                <a14:m>
                  <m:oMath xmlns:m="http://schemas.openxmlformats.org/officeDocument/2006/math">
                    <m:r>
                      <a:rPr lang="cs-CZ" sz="2400" i="1" dirty="0" smtClean="0">
                        <a:latin typeface="Cambria Math"/>
                        <a:ea typeface="Cambria Math"/>
                      </a:rPr>
                      <m:t>−</m:t>
                    </m:r>
                  </m:oMath>
                </a14:m>
                <a:r>
                  <a:rPr lang="cs-CZ" sz="2400" dirty="0" smtClean="0">
                    <a:latin typeface="Cambria Math" pitchFamily="18" charset="0"/>
                    <a:ea typeface="Cambria Math" pitchFamily="18" charset="0"/>
                  </a:rPr>
                  <a:t> </a:t>
                </a:r>
                <a14:m>
                  <m:oMath xmlns:m="http://schemas.openxmlformats.org/officeDocument/2006/math">
                    <m:f>
                      <m:fPr>
                        <m:ctrlPr>
                          <a:rPr lang="cs-CZ" sz="2400" i="1">
                            <a:latin typeface="Cambria Math"/>
                            <a:ea typeface="Cambria Math" pitchFamily="18" charset="0"/>
                          </a:rPr>
                        </m:ctrlPr>
                      </m:fPr>
                      <m:num>
                        <m:r>
                          <a:rPr lang="cs-CZ" sz="2400" i="1">
                            <a:latin typeface="Cambria Math"/>
                            <a:ea typeface="Cambria Math" pitchFamily="18" charset="0"/>
                          </a:rPr>
                          <m:t>1</m:t>
                        </m:r>
                      </m:num>
                      <m:den>
                        <m:r>
                          <a:rPr lang="cs-CZ" sz="2400" i="1">
                            <a:latin typeface="Cambria Math"/>
                            <a:ea typeface="Cambria Math" pitchFamily="18" charset="0"/>
                          </a:rPr>
                          <m:t>2</m:t>
                        </m:r>
                      </m:den>
                    </m:f>
                  </m:oMath>
                </a14:m>
                <a:r>
                  <a:rPr lang="cs-CZ" sz="2400" dirty="0">
                    <a:latin typeface="Cambria Math" pitchFamily="18" charset="0"/>
                    <a:ea typeface="Cambria Math" pitchFamily="18" charset="0"/>
                  </a:rPr>
                  <a:t> </a:t>
                </a:r>
                <a:r>
                  <a:rPr lang="cs-CZ" sz="2400" i="1" dirty="0" smtClean="0">
                    <a:latin typeface="Cambria Math" pitchFamily="18" charset="0"/>
                    <a:ea typeface="Cambria Math" pitchFamily="18" charset="0"/>
                  </a:rPr>
                  <a:t>g</a:t>
                </a:r>
                <a14:m>
                  <m:oMath xmlns:m="http://schemas.openxmlformats.org/officeDocument/2006/math">
                    <m:sSup>
                      <m:sSupPr>
                        <m:ctrlPr>
                          <a:rPr lang="cs-CZ" sz="2400" i="1" dirty="0">
                            <a:latin typeface="Cambria Math"/>
                            <a:ea typeface="Cambria Math" pitchFamily="18" charset="0"/>
                          </a:rPr>
                        </m:ctrlPr>
                      </m:sSupPr>
                      <m:e>
                        <m:r>
                          <a:rPr lang="cs-CZ" sz="2400" i="1" dirty="0">
                            <a:latin typeface="Cambria Math"/>
                            <a:ea typeface="Cambria Math" pitchFamily="18" charset="0"/>
                          </a:rPr>
                          <m:t>𝑡</m:t>
                        </m:r>
                      </m:e>
                      <m:sup>
                        <m:r>
                          <a:rPr lang="cs-CZ" sz="2400" i="1" dirty="0">
                            <a:latin typeface="Cambria Math"/>
                            <a:ea typeface="Cambria Math" pitchFamily="18" charset="0"/>
                          </a:rPr>
                          <m:t>2</m:t>
                        </m:r>
                      </m:sup>
                    </m:sSup>
                  </m:oMath>
                </a14:m>
                <a:r>
                  <a:rPr lang="cs-CZ" sz="2400" dirty="0">
                    <a:latin typeface="Cambria Math" pitchFamily="18" charset="0"/>
                    <a:ea typeface="Cambria Math" pitchFamily="18" charset="0"/>
                  </a:rPr>
                  <a:t>) </a:t>
                </a:r>
                <a14:m>
                  <m:oMath xmlns:m="http://schemas.openxmlformats.org/officeDocument/2006/math">
                    <m:sSub>
                      <m:sSubPr>
                        <m:ctrlPr>
                          <a:rPr lang="cs-CZ" sz="2400" i="1" dirty="0" smtClean="0">
                            <a:latin typeface="Cambria Math"/>
                            <a:ea typeface="Cambria Math" pitchFamily="18" charset="0"/>
                          </a:rPr>
                        </m:ctrlPr>
                      </m:sSubPr>
                      <m:e>
                        <m:acc>
                          <m:accPr>
                            <m:chr m:val="⃗"/>
                            <m:ctrlPr>
                              <a:rPr lang="en-US" sz="2400" b="0" i="1" dirty="0" smtClean="0">
                                <a:latin typeface="Cambria Math"/>
                                <a:ea typeface="Cambria Math" pitchFamily="18" charset="0"/>
                              </a:rPr>
                            </m:ctrlPr>
                          </m:accPr>
                          <m:e>
                            <m:r>
                              <a:rPr lang="en-US" sz="2400" b="0" i="1" dirty="0" smtClean="0">
                                <a:latin typeface="Cambria Math"/>
                                <a:ea typeface="Cambria Math" pitchFamily="18" charset="0"/>
                              </a:rPr>
                              <m:t>𝑒</m:t>
                            </m:r>
                          </m:e>
                        </m:acc>
                      </m:e>
                      <m:sub>
                        <m:r>
                          <a:rPr lang="en-US" sz="2400" b="0" i="1" dirty="0" smtClean="0">
                            <a:latin typeface="Cambria Math"/>
                            <a:ea typeface="Cambria Math" pitchFamily="18" charset="0"/>
                          </a:rPr>
                          <m:t>𝑦</m:t>
                        </m:r>
                      </m:sub>
                    </m:sSub>
                  </m:oMath>
                </a14:m>
                <a:endParaRPr lang="cs-CZ" sz="2400" dirty="0">
                  <a:latin typeface="Cambria Math" pitchFamily="18" charset="0"/>
                  <a:ea typeface="Cambria Math" pitchFamily="18" charset="0"/>
                </a:endParaRPr>
              </a:p>
              <a:p>
                <a:pPr marL="0" indent="0">
                  <a:buNone/>
                </a:pPr>
                <a:r>
                  <a:rPr lang="en-US" sz="2400" dirty="0" smtClean="0">
                    <a:ea typeface="Cambria Math" pitchFamily="18" charset="0"/>
                  </a:rPr>
                  <a:t>     </a:t>
                </a:r>
                <a14:m>
                  <m:oMath xmlns:m="http://schemas.openxmlformats.org/officeDocument/2006/math">
                    <m:acc>
                      <m:accPr>
                        <m:chr m:val="⃗"/>
                        <m:ctrlPr>
                          <a:rPr lang="cs-CZ" sz="2400" i="1">
                            <a:latin typeface="Cambria Math"/>
                            <a:ea typeface="Cambria Math" pitchFamily="18" charset="0"/>
                          </a:rPr>
                        </m:ctrlPr>
                      </m:accPr>
                      <m:e>
                        <m:r>
                          <a:rPr lang="cs-CZ" sz="2400" i="1">
                            <a:latin typeface="Cambria Math" pitchFamily="18" charset="0"/>
                            <a:ea typeface="Cambria Math" pitchFamily="18" charset="0"/>
                          </a:rPr>
                          <m:t>𝑟</m:t>
                        </m:r>
                      </m:e>
                    </m:acc>
                    <m:r>
                      <a:rPr lang="cs-CZ" sz="2400">
                        <a:latin typeface="Cambria Math"/>
                        <a:ea typeface="Cambria Math" pitchFamily="18" charset="0"/>
                      </a:rPr>
                      <m:t>(</m:t>
                    </m:r>
                    <m:r>
                      <a:rPr lang="cs-CZ" sz="2400" i="1">
                        <a:latin typeface="Cambria Math"/>
                        <a:ea typeface="Cambria Math" pitchFamily="18" charset="0"/>
                      </a:rPr>
                      <m:t>𝑡</m:t>
                    </m:r>
                    <m:r>
                      <a:rPr lang="cs-CZ" sz="2400">
                        <a:latin typeface="Cambria Math"/>
                        <a:ea typeface="Cambria Math" pitchFamily="18" charset="0"/>
                      </a:rPr>
                      <m:t>)</m:t>
                    </m:r>
                  </m:oMath>
                </a14:m>
                <a:r>
                  <a:rPr lang="cs-CZ" sz="2400" dirty="0">
                    <a:latin typeface="Cambria Math" pitchFamily="18" charset="0"/>
                    <a:ea typeface="Cambria Math" pitchFamily="18" charset="0"/>
                  </a:rPr>
                  <a:t> </a:t>
                </a:r>
                <a:r>
                  <a:rPr lang="cs-CZ" sz="2400" dirty="0" smtClean="0">
                    <a:latin typeface="Cambria Math" pitchFamily="18" charset="0"/>
                    <a:ea typeface="Cambria Math" pitchFamily="18" charset="0"/>
                  </a:rPr>
                  <a:t>=</a:t>
                </a:r>
                <a:r>
                  <a:rPr lang="en-US" sz="2400" dirty="0" smtClean="0">
                    <a:latin typeface="Cambria Math" pitchFamily="18" charset="0"/>
                    <a:ea typeface="Cambria Math" pitchFamily="18" charset="0"/>
                  </a:rPr>
                  <a:t> </a:t>
                </a:r>
                <a:r>
                  <a:rPr lang="cs-CZ" sz="2400" dirty="0" smtClean="0">
                    <a:latin typeface="Cambria Math" pitchFamily="18" charset="0"/>
                    <a:ea typeface="Cambria Math" pitchFamily="18" charset="0"/>
                  </a:rPr>
                  <a:t>jakýkoli jiný „rozklad“  = „více pohybů“ ?</a:t>
                </a:r>
                <a:endParaRPr lang="cs-CZ" sz="2400" dirty="0" smtClean="0">
                  <a:latin typeface="Comic Sans MS" pitchFamily="66" charset="0"/>
                </a:endParaRPr>
              </a:p>
              <a:p>
                <a:pPr marL="0" indent="0">
                  <a:buNone/>
                </a:pPr>
                <a:endParaRPr lang="cs-CZ" sz="2400" dirty="0">
                  <a:latin typeface="Comic Sans MS" pitchFamily="66" charset="0"/>
                </a:endParaRPr>
              </a:p>
              <a:p>
                <a:endParaRPr lang="cs-CZ" sz="2400" dirty="0" smtClean="0">
                  <a:latin typeface="Comic Sans MS" pitchFamily="66" charset="0"/>
                </a:endParaRPr>
              </a:p>
              <a:p>
                <a:endParaRPr lang="cs-CZ" sz="2600" dirty="0" smtClean="0">
                  <a:latin typeface="Comic Sans MS" pitchFamily="66" charset="0"/>
                </a:endParaRPr>
              </a:p>
              <a:p>
                <a:endParaRPr lang="cs-CZ" sz="2600" dirty="0" smtClean="0">
                  <a:latin typeface="Comic Sans MS" pitchFamily="66" charset="0"/>
                </a:endParaRPr>
              </a:p>
              <a:p>
                <a:endParaRPr lang="cs-CZ" dirty="0" smtClean="0"/>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395536" y="1340768"/>
                <a:ext cx="8229600" cy="4896544"/>
              </a:xfrm>
              <a:blipFill rotWithShape="1">
                <a:blip r:embed="rId2"/>
                <a:stretch>
                  <a:fillRect l="-1037" t="-996"/>
                </a:stretch>
              </a:blipFill>
            </p:spPr>
            <p:txBody>
              <a:bodyPr/>
              <a:lstStyle/>
              <a:p>
                <a:r>
                  <a:rPr lang="cs-CZ">
                    <a:noFill/>
                  </a:rPr>
                  <a:t> </a:t>
                </a:r>
              </a:p>
            </p:txBody>
          </p:sp>
        </mc:Fallback>
      </mc:AlternateContent>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3923399"/>
            <a:ext cx="4824000" cy="2724448"/>
          </a:xfrm>
          <a:prstGeom prst="rect">
            <a:avLst/>
          </a:prstGeom>
        </p:spPr>
      </p:pic>
      <p:cxnSp>
        <p:nvCxnSpPr>
          <p:cNvPr id="7" name="Přímá spojnice se šipkou 6"/>
          <p:cNvCxnSpPr/>
          <p:nvPr/>
        </p:nvCxnSpPr>
        <p:spPr>
          <a:xfrm>
            <a:off x="2699792" y="6203608"/>
            <a:ext cx="2513519" cy="0"/>
          </a:xfrm>
          <a:prstGeom prst="straightConnector1">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V="1">
            <a:off x="5213311" y="5749630"/>
            <a:ext cx="0" cy="472887"/>
          </a:xfrm>
          <a:prstGeom prst="straightConnector1">
            <a:avLst/>
          </a:prstGeom>
          <a:ln w="28575">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V="1">
            <a:off x="2699792" y="4237462"/>
            <a:ext cx="2513519" cy="1985055"/>
          </a:xfrm>
          <a:prstGeom prst="straightConnector1">
            <a:avLst/>
          </a:prstGeom>
          <a:ln w="34925">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a:off x="5213311" y="4283428"/>
            <a:ext cx="0" cy="1447293"/>
          </a:xfrm>
          <a:prstGeom prst="straightConnector1">
            <a:avLst/>
          </a:prstGeom>
          <a:ln w="34925">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62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864096"/>
          </a:xfrm>
        </p:spPr>
        <p:txBody>
          <a:bodyPr>
            <a:normAutofit/>
          </a:bodyPr>
          <a:lstStyle/>
          <a:p>
            <a:r>
              <a:rPr lang="cs-CZ" b="1" dirty="0" smtClean="0">
                <a:solidFill>
                  <a:srgbClr val="E60000"/>
                </a:solidFill>
                <a:latin typeface="Comic Sans MS" pitchFamily="66" charset="0"/>
              </a:rPr>
              <a:t>Komentář – II   </a:t>
            </a:r>
            <a:endParaRPr lang="cs-CZ" b="1" dirty="0">
              <a:solidFill>
                <a:srgbClr val="E60000"/>
              </a:solidFill>
              <a:latin typeface="Comic Sans MS" pitchFamily="66" charset="0"/>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395536" y="1340768"/>
                <a:ext cx="8229600" cy="4896544"/>
              </a:xfrm>
              <a:ln>
                <a:solidFill>
                  <a:schemeClr val="accent1"/>
                </a:solidFill>
              </a:ln>
            </p:spPr>
            <p:txBody>
              <a:bodyPr>
                <a:normAutofit lnSpcReduction="10000"/>
              </a:bodyPr>
              <a:lstStyle/>
              <a:p>
                <a:r>
                  <a:rPr lang="cs-CZ" sz="2400" dirty="0" smtClean="0">
                    <a:solidFill>
                      <a:srgbClr val="0000FF"/>
                    </a:solidFill>
                    <a:latin typeface="Comic Sans MS" pitchFamily="66" charset="0"/>
                  </a:rPr>
                  <a:t>Co vůbec může být myšleno pod názvem „princip nezávislosti pohybů“?</a:t>
                </a:r>
              </a:p>
              <a:p>
                <a:pPr marL="0" indent="0">
                  <a:buNone/>
                </a:pPr>
                <a:endParaRPr lang="cs-CZ" sz="2400" dirty="0" smtClean="0">
                  <a:solidFill>
                    <a:srgbClr val="0000FF"/>
                  </a:solidFill>
                  <a:latin typeface="Comic Sans MS" pitchFamily="66" charset="0"/>
                </a:endParaRPr>
              </a:p>
              <a:p>
                <a:pPr marL="0" indent="0">
                  <a:buNone/>
                </a:pPr>
                <a:r>
                  <a:rPr lang="cs-CZ" sz="2400" dirty="0" smtClean="0">
                    <a:latin typeface="Comic Sans MS" pitchFamily="66" charset="0"/>
                  </a:rPr>
                  <a:t>    </a:t>
                </a:r>
                <a:r>
                  <a:rPr lang="cs-CZ" sz="2400" dirty="0" smtClean="0">
                    <a:solidFill>
                      <a:schemeClr val="tx1"/>
                    </a:solidFill>
                    <a:latin typeface="Comic Sans MS" pitchFamily="66" charset="0"/>
                  </a:rPr>
                  <a:t>Triviální fakt, že vektory mají složky, tj.</a:t>
                </a:r>
              </a:p>
              <a:p>
                <a:pPr marL="0" indent="0">
                  <a:buNone/>
                </a:pPr>
                <a:r>
                  <a:rPr lang="cs-CZ" sz="2400" dirty="0" smtClean="0">
                    <a:solidFill>
                      <a:schemeClr val="tx1"/>
                    </a:solidFill>
                    <a:ea typeface="Cambria Math" pitchFamily="18" charset="0"/>
                  </a:rPr>
                  <a:t>      </a:t>
                </a:r>
                <a14:m>
                  <m:oMath xmlns:m="http://schemas.openxmlformats.org/officeDocument/2006/math">
                    <m:acc>
                      <m:accPr>
                        <m:chr m:val="⃗"/>
                        <m:ctrlPr>
                          <a:rPr lang="cs-CZ" sz="2400" i="1">
                            <a:solidFill>
                              <a:schemeClr val="tx1"/>
                            </a:solidFill>
                            <a:latin typeface="Cambria Math"/>
                            <a:ea typeface="Cambria Math" pitchFamily="18" charset="0"/>
                          </a:rPr>
                        </m:ctrlPr>
                      </m:accPr>
                      <m:e>
                        <m:r>
                          <a:rPr lang="cs-CZ" sz="2400" i="1">
                            <a:solidFill>
                              <a:schemeClr val="tx1"/>
                            </a:solidFill>
                            <a:latin typeface="Cambria Math" pitchFamily="18" charset="0"/>
                            <a:ea typeface="Cambria Math" pitchFamily="18" charset="0"/>
                          </a:rPr>
                          <m:t>𝑟</m:t>
                        </m:r>
                      </m:e>
                    </m:acc>
                    <m:r>
                      <a:rPr lang="cs-CZ" sz="2400">
                        <a:solidFill>
                          <a:schemeClr val="tx1"/>
                        </a:solidFill>
                        <a:latin typeface="Cambria Math"/>
                        <a:ea typeface="Cambria Math" pitchFamily="18" charset="0"/>
                      </a:rPr>
                      <m:t>(</m:t>
                    </m:r>
                    <m:r>
                      <a:rPr lang="cs-CZ" sz="2400" i="1">
                        <a:solidFill>
                          <a:schemeClr val="tx1"/>
                        </a:solidFill>
                        <a:latin typeface="Cambria Math"/>
                        <a:ea typeface="Cambria Math" pitchFamily="18" charset="0"/>
                      </a:rPr>
                      <m:t>𝑡</m:t>
                    </m:r>
                    <m:r>
                      <a:rPr lang="cs-CZ" sz="2400">
                        <a:solidFill>
                          <a:schemeClr val="tx1"/>
                        </a:solidFill>
                        <a:latin typeface="Cambria Math"/>
                        <a:ea typeface="Cambria Math" pitchFamily="18" charset="0"/>
                      </a:rPr>
                      <m:t>)</m:t>
                    </m:r>
                  </m:oMath>
                </a14:m>
                <a:r>
                  <a:rPr lang="cs-CZ" sz="2400" dirty="0">
                    <a:solidFill>
                      <a:schemeClr val="tx1"/>
                    </a:solidFill>
                    <a:latin typeface="Cambria Math" pitchFamily="18" charset="0"/>
                    <a:ea typeface="Cambria Math" pitchFamily="18" charset="0"/>
                  </a:rPr>
                  <a:t> = </a:t>
                </a:r>
                <a:r>
                  <a:rPr lang="cs-CZ" sz="2400" i="1" dirty="0">
                    <a:solidFill>
                      <a:schemeClr val="tx1"/>
                    </a:solidFill>
                    <a:latin typeface="Cambria Math" pitchFamily="18" charset="0"/>
                    <a:ea typeface="Cambria Math" pitchFamily="18" charset="0"/>
                  </a:rPr>
                  <a:t>x</a:t>
                </a:r>
                <a:r>
                  <a:rPr lang="cs-CZ" sz="2400" dirty="0">
                    <a:solidFill>
                      <a:schemeClr val="tx1"/>
                    </a:solidFill>
                    <a:latin typeface="Cambria Math" pitchFamily="18" charset="0"/>
                    <a:ea typeface="Cambria Math" pitchFamily="18" charset="0"/>
                  </a:rPr>
                  <a:t>(</a:t>
                </a:r>
                <a:r>
                  <a:rPr lang="cs-CZ" sz="2400" i="1" dirty="0">
                    <a:solidFill>
                      <a:schemeClr val="tx1"/>
                    </a:solidFill>
                    <a:latin typeface="Cambria Math" pitchFamily="18" charset="0"/>
                    <a:ea typeface="Cambria Math" pitchFamily="18" charset="0"/>
                  </a:rPr>
                  <a:t>t </a:t>
                </a:r>
                <a:r>
                  <a:rPr lang="cs-CZ" sz="2400" dirty="0">
                    <a:solidFill>
                      <a:schemeClr val="tx1"/>
                    </a:solidFill>
                    <a:latin typeface="Cambria Math" pitchFamily="18" charset="0"/>
                    <a:ea typeface="Cambria Math" pitchFamily="18" charset="0"/>
                  </a:rPr>
                  <a:t>)</a:t>
                </a:r>
                <a14:m>
                  <m:oMath xmlns:m="http://schemas.openxmlformats.org/officeDocument/2006/math">
                    <m:sSub>
                      <m:sSubPr>
                        <m:ctrlPr>
                          <a:rPr lang="cs-CZ" sz="2400" i="1" dirty="0">
                            <a:solidFill>
                              <a:schemeClr val="tx1"/>
                            </a:solidFill>
                            <a:latin typeface="Cambria Math"/>
                            <a:ea typeface="Cambria Math" pitchFamily="18" charset="0"/>
                          </a:rPr>
                        </m:ctrlPr>
                      </m:sSubPr>
                      <m:e>
                        <m:acc>
                          <m:accPr>
                            <m:chr m:val="⃗"/>
                            <m:ctrlPr>
                              <a:rPr lang="cs-CZ" sz="2400" i="1" dirty="0">
                                <a:solidFill>
                                  <a:schemeClr val="tx1"/>
                                </a:solidFill>
                                <a:latin typeface="Cambria Math"/>
                                <a:ea typeface="Cambria Math" pitchFamily="18" charset="0"/>
                              </a:rPr>
                            </m:ctrlPr>
                          </m:accPr>
                          <m:e>
                            <m:r>
                              <a:rPr lang="cs-CZ" sz="2400" i="1" dirty="0">
                                <a:solidFill>
                                  <a:schemeClr val="tx1"/>
                                </a:solidFill>
                                <a:latin typeface="Cambria Math"/>
                                <a:ea typeface="Cambria Math" pitchFamily="18" charset="0"/>
                              </a:rPr>
                              <m:t>𝑒</m:t>
                            </m:r>
                          </m:e>
                        </m:acc>
                      </m:e>
                      <m:sub>
                        <m:r>
                          <a:rPr lang="cs-CZ" sz="2400" i="1" dirty="0">
                            <a:solidFill>
                              <a:schemeClr val="tx1"/>
                            </a:solidFill>
                            <a:latin typeface="Cambria Math"/>
                            <a:ea typeface="Cambria Math" pitchFamily="18" charset="0"/>
                          </a:rPr>
                          <m:t>𝑥</m:t>
                        </m:r>
                      </m:sub>
                    </m:sSub>
                  </m:oMath>
                </a14:m>
                <a:r>
                  <a:rPr lang="cs-CZ" sz="2400" dirty="0">
                    <a:solidFill>
                      <a:schemeClr val="tx1"/>
                    </a:solidFill>
                    <a:latin typeface="Cambria Math" pitchFamily="18" charset="0"/>
                    <a:ea typeface="Cambria Math" pitchFamily="18" charset="0"/>
                  </a:rPr>
                  <a:t>+ </a:t>
                </a:r>
                <a:r>
                  <a:rPr lang="cs-CZ" sz="2400" i="1" dirty="0">
                    <a:solidFill>
                      <a:schemeClr val="tx1"/>
                    </a:solidFill>
                    <a:latin typeface="Cambria Math" pitchFamily="18" charset="0"/>
                    <a:ea typeface="Cambria Math" pitchFamily="18" charset="0"/>
                  </a:rPr>
                  <a:t>y</a:t>
                </a:r>
                <a:r>
                  <a:rPr lang="cs-CZ" sz="2400" dirty="0">
                    <a:solidFill>
                      <a:schemeClr val="tx1"/>
                    </a:solidFill>
                    <a:latin typeface="Cambria Math" pitchFamily="18" charset="0"/>
                    <a:ea typeface="Cambria Math" pitchFamily="18" charset="0"/>
                  </a:rPr>
                  <a:t>(</a:t>
                </a:r>
                <a:r>
                  <a:rPr lang="cs-CZ" sz="2400" i="1" dirty="0">
                    <a:solidFill>
                      <a:schemeClr val="tx1"/>
                    </a:solidFill>
                    <a:latin typeface="Cambria Math" pitchFamily="18" charset="0"/>
                    <a:ea typeface="Cambria Math" pitchFamily="18" charset="0"/>
                  </a:rPr>
                  <a:t>t </a:t>
                </a:r>
                <a:r>
                  <a:rPr lang="cs-CZ" sz="2400" dirty="0">
                    <a:solidFill>
                      <a:schemeClr val="tx1"/>
                    </a:solidFill>
                    <a:latin typeface="Cambria Math" pitchFamily="18" charset="0"/>
                    <a:ea typeface="Cambria Math" pitchFamily="18" charset="0"/>
                  </a:rPr>
                  <a:t>)</a:t>
                </a:r>
                <a:r>
                  <a:rPr lang="cs-CZ" sz="2400" dirty="0">
                    <a:solidFill>
                      <a:schemeClr val="tx1"/>
                    </a:solidFill>
                    <a:ea typeface="Cambria Math" pitchFamily="18" charset="0"/>
                  </a:rPr>
                  <a:t> </a:t>
                </a:r>
                <a14:m>
                  <m:oMath xmlns:m="http://schemas.openxmlformats.org/officeDocument/2006/math">
                    <m:sSub>
                      <m:sSubPr>
                        <m:ctrlPr>
                          <a:rPr lang="cs-CZ" sz="2400" i="1" dirty="0">
                            <a:solidFill>
                              <a:schemeClr val="tx1"/>
                            </a:solidFill>
                            <a:latin typeface="Cambria Math"/>
                            <a:ea typeface="Cambria Math" pitchFamily="18" charset="0"/>
                          </a:rPr>
                        </m:ctrlPr>
                      </m:sSubPr>
                      <m:e>
                        <m:acc>
                          <m:accPr>
                            <m:chr m:val="⃗"/>
                            <m:ctrlPr>
                              <a:rPr lang="en-US" sz="2400" i="1" dirty="0">
                                <a:solidFill>
                                  <a:schemeClr val="tx1"/>
                                </a:solidFill>
                                <a:latin typeface="Cambria Math"/>
                                <a:ea typeface="Cambria Math" pitchFamily="18" charset="0"/>
                              </a:rPr>
                            </m:ctrlPr>
                          </m:accPr>
                          <m:e>
                            <m:r>
                              <a:rPr lang="en-US" sz="2400" i="1" dirty="0">
                                <a:solidFill>
                                  <a:schemeClr val="tx1"/>
                                </a:solidFill>
                                <a:latin typeface="Cambria Math"/>
                                <a:ea typeface="Cambria Math" pitchFamily="18" charset="0"/>
                              </a:rPr>
                              <m:t>𝑒</m:t>
                            </m:r>
                          </m:e>
                        </m:acc>
                      </m:e>
                      <m:sub>
                        <m:r>
                          <a:rPr lang="en-US" sz="2400" i="1" dirty="0">
                            <a:solidFill>
                              <a:schemeClr val="tx1"/>
                            </a:solidFill>
                            <a:latin typeface="Cambria Math"/>
                            <a:ea typeface="Cambria Math" pitchFamily="18" charset="0"/>
                          </a:rPr>
                          <m:t>𝑦</m:t>
                        </m:r>
                      </m:sub>
                    </m:sSub>
                  </m:oMath>
                </a14:m>
                <a:r>
                  <a:rPr lang="cs-CZ" sz="2400" dirty="0">
                    <a:solidFill>
                      <a:schemeClr val="tx1"/>
                    </a:solidFill>
                    <a:latin typeface="Cambria Math" pitchFamily="18" charset="0"/>
                    <a:ea typeface="Cambria Math" pitchFamily="18" charset="0"/>
                  </a:rPr>
                  <a:t> + </a:t>
                </a:r>
                <a:r>
                  <a:rPr lang="cs-CZ" sz="2400" i="1" dirty="0">
                    <a:solidFill>
                      <a:schemeClr val="tx1"/>
                    </a:solidFill>
                    <a:latin typeface="Cambria Math" pitchFamily="18" charset="0"/>
                    <a:ea typeface="Cambria Math" pitchFamily="18" charset="0"/>
                  </a:rPr>
                  <a:t>z</a:t>
                </a:r>
                <a:r>
                  <a:rPr lang="cs-CZ" sz="2400" dirty="0">
                    <a:solidFill>
                      <a:schemeClr val="tx1"/>
                    </a:solidFill>
                    <a:latin typeface="Cambria Math" pitchFamily="18" charset="0"/>
                    <a:ea typeface="Cambria Math" pitchFamily="18" charset="0"/>
                  </a:rPr>
                  <a:t>(</a:t>
                </a:r>
                <a:r>
                  <a:rPr lang="cs-CZ" sz="2400" i="1" dirty="0">
                    <a:solidFill>
                      <a:schemeClr val="tx1"/>
                    </a:solidFill>
                    <a:latin typeface="Cambria Math" pitchFamily="18" charset="0"/>
                    <a:ea typeface="Cambria Math" pitchFamily="18" charset="0"/>
                  </a:rPr>
                  <a:t>t </a:t>
                </a:r>
                <a:r>
                  <a:rPr lang="cs-CZ" sz="2400" dirty="0">
                    <a:solidFill>
                      <a:schemeClr val="tx1"/>
                    </a:solidFill>
                    <a:latin typeface="Cambria Math" pitchFamily="18" charset="0"/>
                    <a:ea typeface="Cambria Math" pitchFamily="18" charset="0"/>
                  </a:rPr>
                  <a:t>)</a:t>
                </a:r>
                <a:r>
                  <a:rPr lang="cs-CZ" sz="2400" dirty="0">
                    <a:solidFill>
                      <a:schemeClr val="tx1"/>
                    </a:solidFill>
                    <a:ea typeface="Cambria Math" pitchFamily="18" charset="0"/>
                  </a:rPr>
                  <a:t> </a:t>
                </a:r>
                <a14:m>
                  <m:oMath xmlns:m="http://schemas.openxmlformats.org/officeDocument/2006/math">
                    <m:sSub>
                      <m:sSubPr>
                        <m:ctrlPr>
                          <a:rPr lang="cs-CZ" sz="2400" i="1" dirty="0">
                            <a:solidFill>
                              <a:schemeClr val="tx1"/>
                            </a:solidFill>
                            <a:latin typeface="Cambria Math"/>
                            <a:ea typeface="Cambria Math" pitchFamily="18" charset="0"/>
                          </a:rPr>
                        </m:ctrlPr>
                      </m:sSubPr>
                      <m:e>
                        <m:acc>
                          <m:accPr>
                            <m:chr m:val="⃗"/>
                            <m:ctrlPr>
                              <a:rPr lang="en-US" sz="2400" i="1" dirty="0">
                                <a:solidFill>
                                  <a:schemeClr val="tx1"/>
                                </a:solidFill>
                                <a:latin typeface="Cambria Math"/>
                                <a:ea typeface="Cambria Math" pitchFamily="18" charset="0"/>
                              </a:rPr>
                            </m:ctrlPr>
                          </m:accPr>
                          <m:e>
                            <m:r>
                              <a:rPr lang="en-US" sz="2400" i="1" dirty="0">
                                <a:solidFill>
                                  <a:schemeClr val="tx1"/>
                                </a:solidFill>
                                <a:latin typeface="Cambria Math"/>
                                <a:ea typeface="Cambria Math" pitchFamily="18" charset="0"/>
                              </a:rPr>
                              <m:t>𝑒</m:t>
                            </m:r>
                          </m:e>
                        </m:acc>
                      </m:e>
                      <m:sub>
                        <m:r>
                          <a:rPr lang="cs-CZ" sz="2400" i="1" dirty="0">
                            <a:solidFill>
                              <a:schemeClr val="tx1"/>
                            </a:solidFill>
                            <a:latin typeface="Cambria Math"/>
                            <a:ea typeface="Cambria Math" pitchFamily="18" charset="0"/>
                          </a:rPr>
                          <m:t>𝑧</m:t>
                        </m:r>
                      </m:sub>
                    </m:sSub>
                  </m:oMath>
                </a14:m>
                <a:r>
                  <a:rPr lang="cs-CZ" sz="2400" dirty="0" smtClean="0">
                    <a:solidFill>
                      <a:schemeClr val="tx1"/>
                    </a:solidFill>
                    <a:latin typeface="Comic Sans MS" pitchFamily="66" charset="0"/>
                  </a:rPr>
                  <a:t> ??</a:t>
                </a:r>
              </a:p>
              <a:p>
                <a:endParaRPr lang="cs-CZ" sz="2400" dirty="0">
                  <a:latin typeface="Comic Sans MS" pitchFamily="66" charset="0"/>
                </a:endParaRPr>
              </a:p>
              <a:p>
                <a:r>
                  <a:rPr lang="cs-CZ" sz="2400" dirty="0" smtClean="0">
                    <a:solidFill>
                      <a:srgbClr val="0000FF"/>
                    </a:solidFill>
                    <a:latin typeface="Comic Sans MS" pitchFamily="66" charset="0"/>
                  </a:rPr>
                  <a:t>Lze řešit otázku časových závislostí </a:t>
                </a:r>
                <a:r>
                  <a:rPr lang="cs-CZ" sz="2400" i="1" dirty="0" smtClean="0">
                    <a:solidFill>
                      <a:srgbClr val="0000FF"/>
                    </a:solidFill>
                    <a:latin typeface="Cambria Math" pitchFamily="18" charset="0"/>
                    <a:ea typeface="Cambria Math" pitchFamily="18" charset="0"/>
                  </a:rPr>
                  <a:t>x</a:t>
                </a:r>
                <a:r>
                  <a:rPr lang="cs-CZ" sz="2400" dirty="0" smtClean="0">
                    <a:solidFill>
                      <a:srgbClr val="0000FF"/>
                    </a:solidFill>
                    <a:latin typeface="Cambria Math" pitchFamily="18" charset="0"/>
                    <a:ea typeface="Cambria Math" pitchFamily="18" charset="0"/>
                  </a:rPr>
                  <a:t>(</a:t>
                </a:r>
                <a:r>
                  <a:rPr lang="cs-CZ" sz="2400" i="1" dirty="0" smtClean="0">
                    <a:solidFill>
                      <a:srgbClr val="0000FF"/>
                    </a:solidFill>
                    <a:latin typeface="Cambria Math" pitchFamily="18" charset="0"/>
                    <a:ea typeface="Cambria Math" pitchFamily="18" charset="0"/>
                  </a:rPr>
                  <a:t>t </a:t>
                </a:r>
                <a:r>
                  <a:rPr lang="cs-CZ" sz="2400" dirty="0">
                    <a:solidFill>
                      <a:srgbClr val="0000FF"/>
                    </a:solidFill>
                    <a:latin typeface="Cambria Math" pitchFamily="18" charset="0"/>
                    <a:ea typeface="Cambria Math" pitchFamily="18" charset="0"/>
                  </a:rPr>
                  <a:t>)</a:t>
                </a:r>
                <a:r>
                  <a:rPr lang="cs-CZ" sz="2400" dirty="0" smtClean="0">
                    <a:solidFill>
                      <a:srgbClr val="0000FF"/>
                    </a:solidFill>
                    <a:latin typeface="Cambria Math" pitchFamily="18" charset="0"/>
                    <a:ea typeface="Cambria Math" pitchFamily="18" charset="0"/>
                  </a:rPr>
                  <a:t>, </a:t>
                </a:r>
                <a14:m>
                  <m:oMath xmlns:m="http://schemas.openxmlformats.org/officeDocument/2006/math">
                    <m:r>
                      <a:rPr lang="cs-CZ" sz="2400" i="1" dirty="0" smtClean="0">
                        <a:solidFill>
                          <a:srgbClr val="0000FF"/>
                        </a:solidFill>
                        <a:latin typeface="Cambria Math"/>
                        <a:ea typeface="Cambria Math" pitchFamily="18" charset="0"/>
                      </a:rPr>
                      <m:t> </m:t>
                    </m:r>
                  </m:oMath>
                </a14:m>
                <a:r>
                  <a:rPr lang="cs-CZ" sz="2400" i="1" dirty="0">
                    <a:solidFill>
                      <a:srgbClr val="0000FF"/>
                    </a:solidFill>
                    <a:latin typeface="Cambria Math" pitchFamily="18" charset="0"/>
                    <a:ea typeface="Cambria Math" pitchFamily="18" charset="0"/>
                  </a:rPr>
                  <a:t>y</a:t>
                </a:r>
                <a:r>
                  <a:rPr lang="cs-CZ" sz="2400" dirty="0">
                    <a:solidFill>
                      <a:srgbClr val="0000FF"/>
                    </a:solidFill>
                    <a:latin typeface="Cambria Math" pitchFamily="18" charset="0"/>
                    <a:ea typeface="Cambria Math" pitchFamily="18" charset="0"/>
                  </a:rPr>
                  <a:t>(</a:t>
                </a:r>
                <a:r>
                  <a:rPr lang="cs-CZ" sz="2400" i="1" dirty="0">
                    <a:solidFill>
                      <a:srgbClr val="0000FF"/>
                    </a:solidFill>
                    <a:latin typeface="Cambria Math" pitchFamily="18" charset="0"/>
                    <a:ea typeface="Cambria Math" pitchFamily="18" charset="0"/>
                  </a:rPr>
                  <a:t>t </a:t>
                </a:r>
                <a:r>
                  <a:rPr lang="cs-CZ" sz="2400" dirty="0">
                    <a:solidFill>
                      <a:srgbClr val="0000FF"/>
                    </a:solidFill>
                    <a:latin typeface="Cambria Math" pitchFamily="18" charset="0"/>
                    <a:ea typeface="Cambria Math" pitchFamily="18" charset="0"/>
                  </a:rPr>
                  <a:t>)</a:t>
                </a:r>
                <a:r>
                  <a:rPr lang="cs-CZ" sz="2400" dirty="0">
                    <a:solidFill>
                      <a:srgbClr val="0000FF"/>
                    </a:solidFill>
                    <a:ea typeface="Cambria Math" pitchFamily="18" charset="0"/>
                  </a:rPr>
                  <a:t> </a:t>
                </a:r>
                <a:r>
                  <a:rPr lang="cs-CZ" sz="2400" dirty="0" smtClean="0">
                    <a:solidFill>
                      <a:srgbClr val="0000FF"/>
                    </a:solidFill>
                    <a:ea typeface="Cambria Math" pitchFamily="18" charset="0"/>
                  </a:rPr>
                  <a:t>a </a:t>
                </a:r>
                <a:r>
                  <a:rPr lang="cs-CZ" sz="2400" i="1" dirty="0" smtClean="0">
                    <a:solidFill>
                      <a:srgbClr val="0000FF"/>
                    </a:solidFill>
                    <a:latin typeface="Cambria Math" pitchFamily="18" charset="0"/>
                    <a:ea typeface="Cambria Math" pitchFamily="18" charset="0"/>
                  </a:rPr>
                  <a:t>z</a:t>
                </a:r>
                <a:r>
                  <a:rPr lang="cs-CZ" sz="2400" dirty="0" smtClean="0">
                    <a:solidFill>
                      <a:srgbClr val="0000FF"/>
                    </a:solidFill>
                    <a:latin typeface="Cambria Math" pitchFamily="18" charset="0"/>
                    <a:ea typeface="Cambria Math" pitchFamily="18" charset="0"/>
                  </a:rPr>
                  <a:t>(</a:t>
                </a:r>
                <a:r>
                  <a:rPr lang="cs-CZ" sz="2400" i="1" dirty="0" smtClean="0">
                    <a:solidFill>
                      <a:srgbClr val="0000FF"/>
                    </a:solidFill>
                    <a:latin typeface="Cambria Math" pitchFamily="18" charset="0"/>
                    <a:ea typeface="Cambria Math" pitchFamily="18" charset="0"/>
                  </a:rPr>
                  <a:t>t </a:t>
                </a:r>
                <a:r>
                  <a:rPr lang="cs-CZ" sz="2400" dirty="0" smtClean="0">
                    <a:solidFill>
                      <a:srgbClr val="0000FF"/>
                    </a:solidFill>
                    <a:latin typeface="Cambria Math" pitchFamily="18" charset="0"/>
                    <a:ea typeface="Cambria Math" pitchFamily="18" charset="0"/>
                  </a:rPr>
                  <a:t>) </a:t>
                </a:r>
                <a:r>
                  <a:rPr lang="cs-CZ" sz="2400" dirty="0" smtClean="0">
                    <a:solidFill>
                      <a:srgbClr val="0000FF"/>
                    </a:solidFill>
                    <a:latin typeface="Comic Sans MS" pitchFamily="66" charset="0"/>
                    <a:ea typeface="Cambria Math" pitchFamily="18" charset="0"/>
                  </a:rPr>
                  <a:t>odděleně a vytvořit z nich vektor </a:t>
                </a:r>
                <a14:m>
                  <m:oMath xmlns:m="http://schemas.openxmlformats.org/officeDocument/2006/math">
                    <m:acc>
                      <m:accPr>
                        <m:chr m:val="⃗"/>
                        <m:ctrlPr>
                          <a:rPr lang="cs-CZ" sz="2400" i="1">
                            <a:solidFill>
                              <a:srgbClr val="0000FF"/>
                            </a:solidFill>
                            <a:latin typeface="Cambria Math"/>
                            <a:ea typeface="Cambria Math" pitchFamily="18" charset="0"/>
                          </a:rPr>
                        </m:ctrlPr>
                      </m:accPr>
                      <m:e>
                        <m:r>
                          <a:rPr lang="cs-CZ" sz="2400" i="1">
                            <a:solidFill>
                              <a:srgbClr val="0000FF"/>
                            </a:solidFill>
                            <a:latin typeface="Cambria Math" pitchFamily="18" charset="0"/>
                            <a:ea typeface="Cambria Math" pitchFamily="18" charset="0"/>
                          </a:rPr>
                          <m:t>𝑟</m:t>
                        </m:r>
                      </m:e>
                    </m:acc>
                    <m:r>
                      <a:rPr lang="cs-CZ" sz="2400">
                        <a:solidFill>
                          <a:srgbClr val="0000FF"/>
                        </a:solidFill>
                        <a:latin typeface="Cambria Math"/>
                        <a:ea typeface="Cambria Math" pitchFamily="18" charset="0"/>
                      </a:rPr>
                      <m:t>(</m:t>
                    </m:r>
                    <m:r>
                      <a:rPr lang="cs-CZ" sz="2400" i="1">
                        <a:solidFill>
                          <a:srgbClr val="0000FF"/>
                        </a:solidFill>
                        <a:latin typeface="Cambria Math"/>
                        <a:ea typeface="Cambria Math" pitchFamily="18" charset="0"/>
                      </a:rPr>
                      <m:t>𝑡</m:t>
                    </m:r>
                    <m:r>
                      <a:rPr lang="cs-CZ" sz="2400">
                        <a:solidFill>
                          <a:srgbClr val="0000FF"/>
                        </a:solidFill>
                        <a:latin typeface="Cambria Math"/>
                        <a:ea typeface="Cambria Math" pitchFamily="18" charset="0"/>
                      </a:rPr>
                      <m:t>)</m:t>
                    </m:r>
                  </m:oMath>
                </a14:m>
                <a:r>
                  <a:rPr lang="cs-CZ" sz="2400" dirty="0" smtClean="0">
                    <a:solidFill>
                      <a:srgbClr val="0000FF"/>
                    </a:solidFill>
                    <a:latin typeface="Cambria Math" pitchFamily="18" charset="0"/>
                    <a:ea typeface="Cambria Math" pitchFamily="18" charset="0"/>
                  </a:rPr>
                  <a:t>, </a:t>
                </a:r>
                <a:r>
                  <a:rPr lang="cs-CZ" sz="2400" dirty="0" smtClean="0">
                    <a:solidFill>
                      <a:srgbClr val="0000FF"/>
                    </a:solidFill>
                    <a:latin typeface="Comic Sans MS" pitchFamily="66" charset="0"/>
                    <a:ea typeface="Cambria Math" pitchFamily="18" charset="0"/>
                  </a:rPr>
                  <a:t>jako v případě vrhů (pohybů v homogenním gravitačním poli) ?? </a:t>
                </a:r>
                <a:endParaRPr lang="cs-CZ" sz="2400" dirty="0">
                  <a:solidFill>
                    <a:srgbClr val="0000FF"/>
                  </a:solidFill>
                  <a:latin typeface="Comic Sans MS" pitchFamily="66" charset="0"/>
                </a:endParaRPr>
              </a:p>
              <a:p>
                <a:pPr marL="0" indent="0">
                  <a:buNone/>
                </a:pPr>
                <a:r>
                  <a:rPr lang="cs-CZ" sz="2400" dirty="0" smtClean="0">
                    <a:solidFill>
                      <a:srgbClr val="0000FF"/>
                    </a:solidFill>
                    <a:latin typeface="Comic Sans MS" pitchFamily="66" charset="0"/>
                  </a:rPr>
                  <a:t>    </a:t>
                </a:r>
              </a:p>
              <a:p>
                <a:pPr marL="0" indent="0">
                  <a:buNone/>
                </a:pPr>
                <a:r>
                  <a:rPr lang="cs-CZ" sz="2400" dirty="0">
                    <a:solidFill>
                      <a:srgbClr val="0000FF"/>
                    </a:solidFill>
                    <a:latin typeface="Comic Sans MS" pitchFamily="66" charset="0"/>
                  </a:rPr>
                  <a:t> </a:t>
                </a:r>
                <a:r>
                  <a:rPr lang="cs-CZ" sz="2400" dirty="0" smtClean="0">
                    <a:solidFill>
                      <a:srgbClr val="0000FF"/>
                    </a:solidFill>
                    <a:latin typeface="Comic Sans MS" pitchFamily="66" charset="0"/>
                  </a:rPr>
                  <a:t>   </a:t>
                </a:r>
                <a:r>
                  <a:rPr lang="cs-CZ" sz="2400" dirty="0" smtClean="0">
                    <a:solidFill>
                      <a:schemeClr val="tx1"/>
                    </a:solidFill>
                    <a:latin typeface="Comic Sans MS" pitchFamily="66" charset="0"/>
                  </a:rPr>
                  <a:t>Co potom s pohybovými rovnicemi </a:t>
                </a:r>
              </a:p>
              <a:p>
                <a:pPr marL="0" indent="0">
                  <a:buNone/>
                </a:pPr>
                <a:r>
                  <a:rPr lang="cs-CZ" sz="2400" i="1" dirty="0">
                    <a:solidFill>
                      <a:schemeClr val="tx1"/>
                    </a:solidFill>
                    <a:latin typeface="Comic Sans MS" pitchFamily="66" charset="0"/>
                  </a:rPr>
                  <a:t> </a:t>
                </a:r>
                <a:r>
                  <a:rPr lang="cs-CZ" sz="2400" i="1" dirty="0" smtClean="0">
                    <a:solidFill>
                      <a:schemeClr val="tx1"/>
                    </a:solidFill>
                    <a:latin typeface="Comic Sans MS" pitchFamily="66" charset="0"/>
                  </a:rPr>
                  <a:t>   </a:t>
                </a:r>
                <a:r>
                  <a:rPr lang="cs-CZ" sz="2600" i="1" dirty="0" smtClean="0">
                    <a:solidFill>
                      <a:schemeClr val="tx1"/>
                    </a:solidFill>
                  </a:rPr>
                  <a:t>m</a:t>
                </a:r>
                <a14:m>
                  <m:oMath xmlns:m="http://schemas.openxmlformats.org/officeDocument/2006/math">
                    <m:acc>
                      <m:accPr>
                        <m:chr m:val="⃗"/>
                        <m:ctrlPr>
                          <a:rPr lang="cs-CZ" sz="2600" i="1" smtClean="0">
                            <a:solidFill>
                              <a:schemeClr val="tx1"/>
                            </a:solidFill>
                            <a:latin typeface="Cambria Math"/>
                          </a:rPr>
                        </m:ctrlPr>
                      </m:accPr>
                      <m:e>
                        <m:r>
                          <a:rPr lang="cs-CZ" sz="2600" b="0" i="1" smtClean="0">
                            <a:solidFill>
                              <a:schemeClr val="tx1"/>
                            </a:solidFill>
                            <a:latin typeface="Cambria Math"/>
                          </a:rPr>
                          <m:t>𝑎</m:t>
                        </m:r>
                      </m:e>
                    </m:acc>
                  </m:oMath>
                </a14:m>
                <a:r>
                  <a:rPr lang="cs-CZ" sz="2600" dirty="0" smtClean="0">
                    <a:solidFill>
                      <a:schemeClr val="tx1"/>
                    </a:solidFill>
                    <a:latin typeface="Comic Sans MS" pitchFamily="66" charset="0"/>
                  </a:rPr>
                  <a:t> </a:t>
                </a:r>
                <a14:m>
                  <m:oMath xmlns:m="http://schemas.openxmlformats.org/officeDocument/2006/math">
                    <m:r>
                      <a:rPr lang="cs-CZ" sz="2600" i="1" dirty="0" smtClean="0">
                        <a:solidFill>
                          <a:schemeClr val="tx1"/>
                        </a:solidFill>
                        <a:latin typeface="Cambria Math"/>
                        <a:ea typeface="Cambria Math"/>
                      </a:rPr>
                      <m:t>=</m:t>
                    </m:r>
                    <m:r>
                      <a:rPr lang="cs-CZ" sz="2600" b="0" i="1" dirty="0" smtClean="0">
                        <a:solidFill>
                          <a:schemeClr val="tx1"/>
                        </a:solidFill>
                        <a:latin typeface="Cambria Math"/>
                        <a:ea typeface="Cambria Math"/>
                      </a:rPr>
                      <m:t>𝑒</m:t>
                    </m:r>
                    <m:r>
                      <a:rPr lang="cs-CZ" sz="2600" b="0" i="1" dirty="0" smtClean="0">
                        <a:solidFill>
                          <a:schemeClr val="tx1"/>
                        </a:solidFill>
                        <a:latin typeface="Cambria Math"/>
                        <a:ea typeface="Cambria Math"/>
                      </a:rPr>
                      <m:t>(</m:t>
                    </m:r>
                    <m:acc>
                      <m:accPr>
                        <m:chr m:val="⃗"/>
                        <m:ctrlPr>
                          <a:rPr lang="cs-CZ" sz="2600" b="0" i="1" dirty="0" smtClean="0">
                            <a:solidFill>
                              <a:schemeClr val="tx1"/>
                            </a:solidFill>
                            <a:latin typeface="Cambria Math"/>
                            <a:ea typeface="Cambria Math"/>
                          </a:rPr>
                        </m:ctrlPr>
                      </m:accPr>
                      <m:e>
                        <m:r>
                          <a:rPr lang="cs-CZ" sz="2600" b="0" i="1" dirty="0" smtClean="0">
                            <a:solidFill>
                              <a:schemeClr val="tx1"/>
                            </a:solidFill>
                            <a:latin typeface="Cambria Math"/>
                            <a:ea typeface="Cambria Math"/>
                          </a:rPr>
                          <m:t>𝑣</m:t>
                        </m:r>
                      </m:e>
                    </m:acc>
                    <m:r>
                      <a:rPr lang="cs-CZ" sz="2600" b="0" i="1" dirty="0" smtClean="0">
                        <a:solidFill>
                          <a:schemeClr val="tx1"/>
                        </a:solidFill>
                        <a:latin typeface="Cambria Math"/>
                        <a:ea typeface="Cambria Math"/>
                      </a:rPr>
                      <m:t>  × </m:t>
                    </m:r>
                    <m:acc>
                      <m:accPr>
                        <m:chr m:val="⃗"/>
                        <m:ctrlPr>
                          <a:rPr lang="cs-CZ" sz="2600" b="0" i="1" dirty="0" smtClean="0">
                            <a:solidFill>
                              <a:schemeClr val="tx1"/>
                            </a:solidFill>
                            <a:latin typeface="Cambria Math"/>
                            <a:ea typeface="Cambria Math"/>
                          </a:rPr>
                        </m:ctrlPr>
                      </m:accPr>
                      <m:e>
                        <m:r>
                          <a:rPr lang="cs-CZ" sz="2600" b="0" i="1" dirty="0" smtClean="0">
                            <a:solidFill>
                              <a:schemeClr val="tx1"/>
                            </a:solidFill>
                            <a:latin typeface="Cambria Math"/>
                            <a:ea typeface="Cambria Math"/>
                          </a:rPr>
                          <m:t>𝐵</m:t>
                        </m:r>
                      </m:e>
                    </m:acc>
                    <m:r>
                      <a:rPr lang="cs-CZ" sz="2600" b="0" i="1" dirty="0" smtClean="0">
                        <a:solidFill>
                          <a:schemeClr val="tx1"/>
                        </a:solidFill>
                        <a:latin typeface="Cambria Math"/>
                        <a:ea typeface="Cambria Math"/>
                      </a:rPr>
                      <m:t>)</m:t>
                    </m:r>
                  </m:oMath>
                </a14:m>
                <a:r>
                  <a:rPr lang="cs-CZ" sz="2600" dirty="0" smtClean="0">
                    <a:solidFill>
                      <a:schemeClr val="tx1"/>
                    </a:solidFill>
                    <a:latin typeface="Comic Sans MS" pitchFamily="66" charset="0"/>
                  </a:rPr>
                  <a:t> </a:t>
                </a:r>
                <a14:m>
                  <m:oMath xmlns:m="http://schemas.openxmlformats.org/officeDocument/2006/math">
                    <m:groupChr>
                      <m:groupChrPr>
                        <m:chr m:val="⇒"/>
                        <m:pos m:val="top"/>
                        <m:ctrlPr>
                          <a:rPr lang="cs-CZ" sz="2600" i="1" dirty="0" smtClean="0">
                            <a:solidFill>
                              <a:schemeClr val="tx1"/>
                            </a:solidFill>
                            <a:latin typeface="Cambria Math"/>
                            <a:cs typeface="Times New Roman"/>
                          </a:rPr>
                        </m:ctrlPr>
                      </m:groupChrPr>
                      <m:e>
                        <m:r>
                          <m:rPr>
                            <m:brk m:alnAt="1"/>
                          </m:rPr>
                          <a:rPr lang="cs-CZ" sz="2600" b="0" i="1" dirty="0" smtClean="0">
                            <a:solidFill>
                              <a:schemeClr val="tx1"/>
                            </a:solidFill>
                            <a:latin typeface="Cambria Math"/>
                            <a:cs typeface="Times New Roman"/>
                          </a:rPr>
                          <m:t> </m:t>
                        </m:r>
                      </m:e>
                    </m:groupChr>
                  </m:oMath>
                </a14:m>
                <a:r>
                  <a:rPr lang="cs-CZ" sz="2600" dirty="0" smtClean="0">
                    <a:solidFill>
                      <a:schemeClr val="tx1"/>
                    </a:solidFill>
                    <a:latin typeface="Times New Roman"/>
                    <a:cs typeface="Times New Roman"/>
                  </a:rPr>
                  <a:t> </a:t>
                </a:r>
                <a:r>
                  <a:rPr lang="cs-CZ" sz="2600" i="1" dirty="0" smtClean="0">
                    <a:solidFill>
                      <a:schemeClr val="tx1"/>
                    </a:solidFill>
                    <a:latin typeface="Times New Roman"/>
                    <a:cs typeface="Times New Roman"/>
                  </a:rPr>
                  <a:t>m</a:t>
                </a:r>
                <a14:m>
                  <m:oMath xmlns:m="http://schemas.openxmlformats.org/officeDocument/2006/math">
                    <m:acc>
                      <m:accPr>
                        <m:chr m:val="̈"/>
                        <m:ctrlPr>
                          <a:rPr lang="cs-CZ" sz="2600" i="1" smtClean="0">
                            <a:solidFill>
                              <a:schemeClr val="tx1"/>
                            </a:solidFill>
                            <a:latin typeface="Cambria Math"/>
                            <a:cs typeface="Times New Roman"/>
                          </a:rPr>
                        </m:ctrlPr>
                      </m:accPr>
                      <m:e>
                        <m:r>
                          <a:rPr lang="cs-CZ" sz="2600" b="0" i="1" smtClean="0">
                            <a:solidFill>
                              <a:schemeClr val="tx1"/>
                            </a:solidFill>
                            <a:latin typeface="Cambria Math"/>
                            <a:cs typeface="Times New Roman"/>
                          </a:rPr>
                          <m:t>𝑥</m:t>
                        </m:r>
                      </m:e>
                    </m:acc>
                    <m:r>
                      <a:rPr lang="cs-CZ" sz="2600" b="0" i="0" smtClean="0">
                        <a:solidFill>
                          <a:schemeClr val="tx1"/>
                        </a:solidFill>
                        <a:latin typeface="Cambria Math"/>
                        <a:cs typeface="Times New Roman"/>
                      </a:rPr>
                      <m:t>=</m:t>
                    </m:r>
                    <m:acc>
                      <m:accPr>
                        <m:chr m:val="̇"/>
                        <m:ctrlPr>
                          <a:rPr lang="cs-CZ" sz="2600" b="0" i="1" smtClean="0">
                            <a:solidFill>
                              <a:schemeClr val="tx1"/>
                            </a:solidFill>
                            <a:latin typeface="Cambria Math"/>
                            <a:cs typeface="Times New Roman"/>
                          </a:rPr>
                        </m:ctrlPr>
                      </m:accPr>
                      <m:e>
                        <m:r>
                          <a:rPr lang="cs-CZ" sz="2600" b="0" i="1" smtClean="0">
                            <a:solidFill>
                              <a:schemeClr val="tx1"/>
                            </a:solidFill>
                            <a:latin typeface="Cambria Math"/>
                            <a:cs typeface="Times New Roman"/>
                          </a:rPr>
                          <m:t>𝑒𝑦𝐵</m:t>
                        </m:r>
                      </m:e>
                    </m:acc>
                  </m:oMath>
                </a14:m>
                <a:r>
                  <a:rPr lang="cs-CZ" sz="2600" dirty="0" smtClean="0">
                    <a:solidFill>
                      <a:schemeClr val="tx1"/>
                    </a:solidFill>
                    <a:latin typeface="Comic Sans MS" pitchFamily="66" charset="0"/>
                  </a:rPr>
                  <a:t>, </a:t>
                </a:r>
                <a:r>
                  <a:rPr lang="cs-CZ" sz="2600" i="1" dirty="0">
                    <a:solidFill>
                      <a:schemeClr val="tx1"/>
                    </a:solidFill>
                    <a:latin typeface="Times New Roman"/>
                    <a:cs typeface="Times New Roman"/>
                  </a:rPr>
                  <a:t>m</a:t>
                </a:r>
                <a14:m>
                  <m:oMath xmlns:m="http://schemas.openxmlformats.org/officeDocument/2006/math">
                    <m:acc>
                      <m:accPr>
                        <m:chr m:val="̈"/>
                        <m:ctrlPr>
                          <a:rPr lang="cs-CZ" sz="2600" i="1">
                            <a:solidFill>
                              <a:schemeClr val="tx1"/>
                            </a:solidFill>
                            <a:latin typeface="Cambria Math"/>
                            <a:cs typeface="Times New Roman"/>
                          </a:rPr>
                        </m:ctrlPr>
                      </m:accPr>
                      <m:e>
                        <m:r>
                          <a:rPr lang="cs-CZ" sz="2600" b="0" i="1" smtClean="0">
                            <a:solidFill>
                              <a:schemeClr val="tx1"/>
                            </a:solidFill>
                            <a:latin typeface="Cambria Math"/>
                            <a:cs typeface="Times New Roman"/>
                          </a:rPr>
                          <m:t>𝑦</m:t>
                        </m:r>
                      </m:e>
                    </m:acc>
                    <m:r>
                      <a:rPr lang="cs-CZ" sz="2600">
                        <a:solidFill>
                          <a:schemeClr val="tx1"/>
                        </a:solidFill>
                        <a:latin typeface="Cambria Math"/>
                        <a:cs typeface="Times New Roman"/>
                      </a:rPr>
                      <m:t>=</m:t>
                    </m:r>
                    <m:r>
                      <a:rPr lang="cs-CZ" sz="2600" b="0" i="1" smtClean="0">
                        <a:solidFill>
                          <a:schemeClr val="tx1"/>
                        </a:solidFill>
                        <a:latin typeface="Cambria Math"/>
                        <a:cs typeface="Times New Roman"/>
                      </a:rPr>
                      <m:t>−</m:t>
                    </m:r>
                    <m:acc>
                      <m:accPr>
                        <m:chr m:val="̇"/>
                        <m:ctrlPr>
                          <a:rPr lang="cs-CZ" sz="2600" i="1">
                            <a:solidFill>
                              <a:schemeClr val="tx1"/>
                            </a:solidFill>
                            <a:latin typeface="Cambria Math"/>
                            <a:cs typeface="Times New Roman"/>
                          </a:rPr>
                        </m:ctrlPr>
                      </m:accPr>
                      <m:e>
                        <m:r>
                          <a:rPr lang="cs-CZ" sz="2600" i="1">
                            <a:solidFill>
                              <a:schemeClr val="tx1"/>
                            </a:solidFill>
                            <a:latin typeface="Cambria Math"/>
                            <a:cs typeface="Times New Roman"/>
                          </a:rPr>
                          <m:t>𝑒</m:t>
                        </m:r>
                        <m:r>
                          <a:rPr lang="cs-CZ" sz="2600" b="0" i="1" smtClean="0">
                            <a:solidFill>
                              <a:schemeClr val="tx1"/>
                            </a:solidFill>
                            <a:latin typeface="Cambria Math"/>
                            <a:cs typeface="Times New Roman"/>
                          </a:rPr>
                          <m:t>𝑥</m:t>
                        </m:r>
                        <m:r>
                          <a:rPr lang="cs-CZ" sz="2600" i="1">
                            <a:solidFill>
                              <a:schemeClr val="tx1"/>
                            </a:solidFill>
                            <a:latin typeface="Cambria Math"/>
                            <a:cs typeface="Times New Roman"/>
                          </a:rPr>
                          <m:t>𝐵</m:t>
                        </m:r>
                      </m:e>
                    </m:acc>
                  </m:oMath>
                </a14:m>
                <a:r>
                  <a:rPr lang="cs-CZ" sz="2600" dirty="0" smtClean="0">
                    <a:solidFill>
                      <a:schemeClr val="tx1"/>
                    </a:solidFill>
                    <a:latin typeface="Comic Sans MS" pitchFamily="66" charset="0"/>
                  </a:rPr>
                  <a:t>, </a:t>
                </a:r>
                <a:r>
                  <a:rPr lang="cs-CZ" sz="2600" i="1" dirty="0">
                    <a:solidFill>
                      <a:schemeClr val="tx1"/>
                    </a:solidFill>
                    <a:latin typeface="Times New Roman"/>
                    <a:cs typeface="Times New Roman"/>
                  </a:rPr>
                  <a:t>m</a:t>
                </a:r>
                <a14:m>
                  <m:oMath xmlns:m="http://schemas.openxmlformats.org/officeDocument/2006/math">
                    <m:acc>
                      <m:accPr>
                        <m:chr m:val="̈"/>
                        <m:ctrlPr>
                          <a:rPr lang="cs-CZ" sz="2600" i="1">
                            <a:solidFill>
                              <a:schemeClr val="tx1"/>
                            </a:solidFill>
                            <a:latin typeface="Cambria Math"/>
                            <a:cs typeface="Times New Roman"/>
                          </a:rPr>
                        </m:ctrlPr>
                      </m:accPr>
                      <m:e>
                        <m:r>
                          <a:rPr lang="cs-CZ" sz="2600" b="0" i="1" smtClean="0">
                            <a:solidFill>
                              <a:schemeClr val="tx1"/>
                            </a:solidFill>
                            <a:latin typeface="Cambria Math"/>
                            <a:cs typeface="Times New Roman"/>
                          </a:rPr>
                          <m:t>𝑧</m:t>
                        </m:r>
                      </m:e>
                    </m:acc>
                    <m:r>
                      <a:rPr lang="cs-CZ" sz="2600">
                        <a:solidFill>
                          <a:schemeClr val="tx1"/>
                        </a:solidFill>
                        <a:latin typeface="Cambria Math"/>
                        <a:cs typeface="Times New Roman"/>
                      </a:rPr>
                      <m:t>=</m:t>
                    </m:r>
                    <m:r>
                      <a:rPr lang="cs-CZ" sz="2600" b="0" i="0" smtClean="0">
                        <a:solidFill>
                          <a:schemeClr val="tx1"/>
                        </a:solidFill>
                        <a:latin typeface="Cambria Math"/>
                        <a:cs typeface="Times New Roman"/>
                      </a:rPr>
                      <m:t>0</m:t>
                    </m:r>
                  </m:oMath>
                </a14:m>
                <a:r>
                  <a:rPr lang="cs-CZ" sz="2600" dirty="0" smtClean="0">
                    <a:solidFill>
                      <a:schemeClr val="tx1"/>
                    </a:solidFill>
                    <a:latin typeface="Comic Sans MS" pitchFamily="66" charset="0"/>
                  </a:rPr>
                  <a:t>??</a:t>
                </a:r>
              </a:p>
              <a:p>
                <a:pPr marL="0" indent="0">
                  <a:buNone/>
                </a:pPr>
                <a:endParaRPr lang="cs-CZ" sz="2600" dirty="0" smtClean="0">
                  <a:latin typeface="Comic Sans MS" pitchFamily="66" charset="0"/>
                </a:endParaRPr>
              </a:p>
              <a:p>
                <a:endParaRPr lang="cs-CZ" dirty="0" smtClean="0"/>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395536" y="1340768"/>
                <a:ext cx="8229600" cy="4896544"/>
              </a:xfrm>
              <a:blipFill rotWithShape="1">
                <a:blip r:embed="rId2"/>
                <a:stretch>
                  <a:fillRect l="-962" t="-1615" r="-1109"/>
                </a:stretch>
              </a:blipFill>
              <a:ln>
                <a:solidFill>
                  <a:schemeClr val="accent1"/>
                </a:solidFill>
              </a:ln>
            </p:spPr>
            <p:txBody>
              <a:bodyPr/>
              <a:lstStyle/>
              <a:p>
                <a:r>
                  <a:rPr lang="cs-CZ">
                    <a:noFill/>
                  </a:rPr>
                  <a:t> </a:t>
                </a:r>
              </a:p>
            </p:txBody>
          </p:sp>
        </mc:Fallback>
      </mc:AlternateContent>
    </p:spTree>
    <p:extLst>
      <p:ext uri="{BB962C8B-B14F-4D97-AF65-F5344CB8AC3E}">
        <p14:creationId xmlns:p14="http://schemas.microsoft.com/office/powerpoint/2010/main" val="1160315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1735</TotalTime>
  <Words>3745</Words>
  <Application>Microsoft Office PowerPoint</Application>
  <PresentationFormat>Předvádění na obrazovce (4:3)</PresentationFormat>
  <Paragraphs>495</Paragraphs>
  <Slides>41</Slides>
  <Notes>0</Notes>
  <HiddenSlides>0</HiddenSlides>
  <MMClips>0</MMClips>
  <ScaleCrop>false</ScaleCrop>
  <HeadingPairs>
    <vt:vector size="4" baseType="variant">
      <vt:variant>
        <vt:lpstr>Motiv</vt:lpstr>
      </vt:variant>
      <vt:variant>
        <vt:i4>2</vt:i4>
      </vt:variant>
      <vt:variant>
        <vt:lpstr>Nadpisy snímků</vt:lpstr>
      </vt:variant>
      <vt:variant>
        <vt:i4>41</vt:i4>
      </vt:variant>
    </vt:vector>
  </HeadingPairs>
  <TitlesOfParts>
    <vt:vector size="43" baseType="lpstr">
      <vt:lpstr>Motiv systému Office</vt:lpstr>
      <vt:lpstr>1_Motiv systému Office</vt:lpstr>
      <vt:lpstr>Omyly ve výuce  mechaniky:   proč je první semestr fyziky odvykací kůra</vt:lpstr>
      <vt:lpstr>Nepřeberné studnice omylů </vt:lpstr>
      <vt:lpstr>Výběr několika omylů           z mnohých </vt:lpstr>
      <vt:lpstr>Skládání pohybů</vt:lpstr>
      <vt:lpstr>Gymnaziální učebnice – I   </vt:lpstr>
      <vt:lpstr>Komentář – I   </vt:lpstr>
      <vt:lpstr>Gymnaziální učebnice – II   </vt:lpstr>
      <vt:lpstr>Komentář – II   </vt:lpstr>
      <vt:lpstr>Komentář – II   </vt:lpstr>
      <vt:lpstr>Komentář – II   </vt:lpstr>
      <vt:lpstr>Síly, skládání sil</vt:lpstr>
      <vt:lpstr>Gymnaziální učebnice – I   </vt:lpstr>
      <vt:lpstr>Komentář – I   </vt:lpstr>
      <vt:lpstr>Gymnaziální učebnice – II   </vt:lpstr>
      <vt:lpstr>Komentář – II   </vt:lpstr>
      <vt:lpstr>Gymnaziální učebnice – III   </vt:lpstr>
      <vt:lpstr>Komentář – III   </vt:lpstr>
      <vt:lpstr>Gymnaziální učebnice – IV   </vt:lpstr>
      <vt:lpstr>Komentář – IV   </vt:lpstr>
      <vt:lpstr>Komentář – IV   </vt:lpstr>
      <vt:lpstr>Rotace, valení,       valivý odpor</vt:lpstr>
      <vt:lpstr>Gymnaziální učebnice – I   </vt:lpstr>
      <vt:lpstr>Komentář – I   </vt:lpstr>
      <vt:lpstr>Gymnaziální učebnice – II   </vt:lpstr>
      <vt:lpstr>Komentář – II   </vt:lpstr>
      <vt:lpstr>Gymnaziální učebnice – III   </vt:lpstr>
      <vt:lpstr>Gymnaziální učebnice – III   </vt:lpstr>
      <vt:lpstr>Komentář – III   </vt:lpstr>
      <vt:lpstr>Komentář – III   </vt:lpstr>
      <vt:lpstr>Problém valení tělesa   </vt:lpstr>
      <vt:lpstr>Jak je to doopravdy?  </vt:lpstr>
      <vt:lpstr>Valení v tíhovém poli  </vt:lpstr>
      <vt:lpstr>Gymnaziální učebnice – IV   </vt:lpstr>
      <vt:lpstr>Komentář – IV   </vt:lpstr>
      <vt:lpstr>Kmitavý pohyb, kyvadla</vt:lpstr>
      <vt:lpstr>Gymnaziální učebnice – I   </vt:lpstr>
      <vt:lpstr>Gymnaziální učebnice – I   </vt:lpstr>
      <vt:lpstr>Gymnaziální učebnice – I   </vt:lpstr>
      <vt:lpstr>Komentář – I   </vt:lpstr>
      <vt:lpstr>Gymnaziální učebnice – II   </vt:lpstr>
      <vt:lpstr>Komentář – II   </vt:lpstr>
    </vt:vector>
  </TitlesOfParts>
  <Company>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vyhovět všem  ?</dc:title>
  <dc:creator>Jana Musilová</dc:creator>
  <cp:lastModifiedBy>Jana Musilová</cp:lastModifiedBy>
  <cp:revision>170</cp:revision>
  <dcterms:created xsi:type="dcterms:W3CDTF">2012-03-18T09:04:17Z</dcterms:created>
  <dcterms:modified xsi:type="dcterms:W3CDTF">2012-04-27T00:18:34Z</dcterms:modified>
</cp:coreProperties>
</file>