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5" r:id="rId3"/>
    <p:sldId id="258" r:id="rId4"/>
    <p:sldId id="257" r:id="rId5"/>
    <p:sldId id="279" r:id="rId6"/>
    <p:sldId id="280" r:id="rId7"/>
    <p:sldId id="277" r:id="rId8"/>
    <p:sldId id="281" r:id="rId9"/>
    <p:sldId id="278" r:id="rId10"/>
    <p:sldId id="282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240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EC43F-0394-479C-ABA6-32AAA9483AA4}" type="datetimeFigureOut">
              <a:rPr lang="sk-SK" smtClean="0"/>
              <a:t>29.11.2016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5C1CE-7737-477B-9192-7E8A1F08FFE1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1988840"/>
            <a:ext cx="9144000" cy="1728192"/>
          </a:xfrm>
        </p:spPr>
        <p:txBody>
          <a:bodyPr/>
          <a:lstStyle/>
          <a:p>
            <a:r>
              <a:rPr lang="sk-SK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Južné súhvezdia</a:t>
            </a:r>
            <a:endParaRPr lang="sk-SK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Petra </a:t>
            </a:r>
            <a:r>
              <a:rPr lang="sk-SK" dirty="0" err="1" smtClean="0">
                <a:solidFill>
                  <a:schemeClr val="bg1"/>
                </a:solidFill>
              </a:rPr>
              <a:t>Zbínová</a:t>
            </a:r>
            <a:endParaRPr lang="sk-SK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ďakujem za pozornosť.</a:t>
            </a:r>
            <a:br>
              <a:rPr lang="sk-SK" dirty="0" smtClean="0"/>
            </a:br>
            <a:endParaRPr lang="sk-SK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3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sk-SK" dirty="0">
                <a:latin typeface="Arial" pitchFamily="34" charset="0"/>
                <a:cs typeface="Arial" pitchFamily="34" charset="0"/>
              </a:rPr>
              <a:t>P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ri rozmachu námorníctva v 16. storočí</a:t>
            </a:r>
          </a:p>
          <a:p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>
                <a:latin typeface="Arial" pitchFamily="34" charset="0"/>
                <a:cs typeface="Arial" pitchFamily="34" charset="0"/>
              </a:rPr>
              <a:t>m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noho súhvezdí zaviedol nemecký astronóm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Johann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Bayer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 neskôr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francúz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Abbé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Nicolas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de</a:t>
            </a:r>
            <a:r>
              <a:rPr lang="sk-SK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sk-SK" dirty="0" err="1" smtClean="0">
                <a:latin typeface="Arial" pitchFamily="34" charset="0"/>
                <a:cs typeface="Arial" pitchFamily="34" charset="0"/>
              </a:rPr>
              <a:t>Caille</a:t>
            </a:r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Väčšinou ich pomenovania súvisia s technickými vymoženosťami danej doby.</a:t>
            </a:r>
          </a:p>
          <a:p>
            <a:endParaRPr lang="sk-SK" dirty="0" smtClean="0">
              <a:latin typeface="Arial" pitchFamily="34" charset="0"/>
              <a:cs typeface="Arial" pitchFamily="34" charset="0"/>
            </a:endParaRPr>
          </a:p>
          <a:p>
            <a:r>
              <a:rPr lang="sk-SK" dirty="0" smtClean="0">
                <a:latin typeface="Arial" pitchFamily="34" charset="0"/>
                <a:cs typeface="Arial" pitchFamily="34" charset="0"/>
              </a:rPr>
              <a:t>výraznejšie súhvezdia, ktoré už dostatočne vysoko vychádzajú nad obzor v oblasti Stredozemného mora, si zachovali pomenovanie podľa gréckych bájí.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5341797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92461"/>
            <a:ext cx="6408712" cy="6465539"/>
          </a:xfrm>
          <a:prstGeom prst="rect">
            <a:avLst/>
          </a:prstGeom>
        </p:spPr>
      </p:pic>
      <p:pic>
        <p:nvPicPr>
          <p:cNvPr id="4" name="Zástupný symbol obsahu 3" descr="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0"/>
            <a:ext cx="6637958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1520" y="476672"/>
            <a:ext cx="4042792" cy="6381328"/>
          </a:xfrm>
        </p:spPr>
        <p:txBody>
          <a:bodyPr>
            <a:noAutofit/>
          </a:bodyPr>
          <a:lstStyle/>
          <a:p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Antlia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Ant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Výveva</a:t>
            </a:r>
          </a:p>
          <a:p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Apus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Aps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Rajka</a:t>
            </a:r>
            <a:endParaRPr lang="sk-SK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Ara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Ara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Oltár</a:t>
            </a:r>
          </a:p>
          <a:p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Caelum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Cae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Rydlo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Centaurus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Cen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Kentaur</a:t>
            </a:r>
            <a:endParaRPr lang="sk-SK" sz="1800" b="1" dirty="0" smtClean="0">
              <a:latin typeface="Arial" pitchFamily="34" charset="0"/>
              <a:cs typeface="Arial" pitchFamily="34" charset="0"/>
            </a:endParaRPr>
          </a:p>
          <a:p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Carina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Car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Kýl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Chamaeleon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Cha - Chameleón </a:t>
            </a:r>
          </a:p>
          <a:p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Circinus</a:t>
            </a:r>
            <a:r>
              <a:rPr lang="sk-SK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Cir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kružidlo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Columba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Col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Holubica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Crux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Cru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južný kríž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Dorado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Dor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Mečiar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Fornax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Pec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Grus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Gru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- Žeriav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Horologium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Hor - Hodiny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Hydrus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sz="1800" b="1" dirty="0" err="1" smtClean="0">
                <a:latin typeface="Arial" pitchFamily="34" charset="0"/>
                <a:cs typeface="Arial" pitchFamily="34" charset="0"/>
              </a:rPr>
              <a:t>Hyi</a:t>
            </a:r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– Malý vodný had</a:t>
            </a:r>
          </a:p>
          <a:p>
            <a:r>
              <a:rPr lang="sk-SK" sz="1800" b="1" dirty="0" smtClean="0">
                <a:latin typeface="Arial" pitchFamily="34" charset="0"/>
                <a:cs typeface="Arial" pitchFamily="34" charset="0"/>
              </a:rPr>
              <a:t>Hydra  hyd – Vodný had </a:t>
            </a:r>
          </a:p>
          <a:p>
            <a:pPr marL="180000"/>
            <a:r>
              <a:rPr lang="sk-SK" sz="1800" b="1" dirty="0" smtClean="0">
                <a:latin typeface="Arial" pitchFamily="34" charset="0"/>
                <a:cs typeface="Arial" pitchFamily="34" charset="0"/>
              </a:rPr>
              <a:t> Indus Ind - Ind</a:t>
            </a:r>
          </a:p>
          <a:p>
            <a:endParaRPr lang="sk-SK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3995936" y="404664"/>
            <a:ext cx="5148064" cy="6273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>
              <a:lnSpc>
                <a:spcPct val="150000"/>
              </a:lnSpc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Mensa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Men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– Stolový vrch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Microscopium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Mic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Mikroskop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Musca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Mus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Mucha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Norma Nor-  Pravítko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Octans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Oct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Oktant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Pavo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Pav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Páv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Phoenix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Phe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Fénix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Pictor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Pic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Maliar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Puppis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Pup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Korma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Pyxis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Pyx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– Kompas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Reticulum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Ret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Sieť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Telescopium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Tel - </a:t>
            </a:r>
            <a:r>
              <a:rPr lang="sk-SK" b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alekohlad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Triangulum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Australe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TrA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– Južný trojuholník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Vela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Vel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– Lodná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placha</a:t>
            </a:r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b="1" dirty="0" err="1" smtClean="0">
                <a:latin typeface="Arial" pitchFamily="34" charset="0"/>
                <a:cs typeface="Arial" pitchFamily="34" charset="0"/>
              </a:rPr>
              <a:t>Volans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Vol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lietajuca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ryba</a:t>
            </a:r>
            <a:endParaRPr lang="sk-SK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60032" y="548680"/>
            <a:ext cx="3610744" cy="1143000"/>
          </a:xfrm>
        </p:spPr>
        <p:txBody>
          <a:bodyPr>
            <a:normAutofit/>
          </a:bodyPr>
          <a:lstStyle/>
          <a:p>
            <a:r>
              <a:rPr lang="sk-SK" sz="6600" b="1" dirty="0" smtClean="0"/>
              <a:t>Kýl</a:t>
            </a:r>
            <a:endParaRPr lang="sk-SK" sz="6600" b="1" dirty="0"/>
          </a:p>
        </p:txBody>
      </p:sp>
      <p:pic>
        <p:nvPicPr>
          <p:cNvPr id="57346" name="Picture 2" descr="Výsledok vyh&amp;lcaron;adávania obrázkov pre dopyt carina cano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60440" cy="6002544"/>
          </a:xfrm>
          <a:prstGeom prst="rect">
            <a:avLst/>
          </a:prstGeom>
          <a:noFill/>
        </p:spPr>
      </p:pic>
      <p:cxnSp>
        <p:nvCxnSpPr>
          <p:cNvPr id="8" name="Rovná spojovacia šípka 7"/>
          <p:cNvCxnSpPr/>
          <p:nvPr/>
        </p:nvCxnSpPr>
        <p:spPr>
          <a:xfrm flipH="1" flipV="1">
            <a:off x="2123728" y="1844824"/>
            <a:ext cx="2520280" cy="720080"/>
          </a:xfrm>
          <a:prstGeom prst="straightConnector1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4572000" y="2348880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>
                <a:latin typeface="Candara" pitchFamily="34" charset="0"/>
              </a:rPr>
              <a:t>C</a:t>
            </a:r>
            <a:r>
              <a:rPr lang="sk-SK" sz="3200" dirty="0" err="1" smtClean="0">
                <a:latin typeface="Candara" pitchFamily="34" charset="0"/>
              </a:rPr>
              <a:t>anopus</a:t>
            </a:r>
            <a:endParaRPr lang="sk-SK" sz="3200" dirty="0">
              <a:latin typeface="Candara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4572000" y="32129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Loď Argo</a:t>
            </a:r>
            <a:r>
              <a:rPr lang="sk-SK" dirty="0" smtClean="0"/>
              <a:t> </a:t>
            </a:r>
            <a:r>
              <a:rPr lang="pt-BR" dirty="0" smtClean="0"/>
              <a:t>: Plachty</a:t>
            </a:r>
            <a:r>
              <a:rPr lang="sk-SK" dirty="0" smtClean="0"/>
              <a:t>,</a:t>
            </a:r>
            <a:r>
              <a:rPr lang="pt-BR" dirty="0" smtClean="0"/>
              <a:t> Korm</a:t>
            </a:r>
            <a:r>
              <a:rPr lang="sk-SK" dirty="0" smtClean="0"/>
              <a:t>a</a:t>
            </a:r>
            <a:r>
              <a:rPr lang="pt-BR" dirty="0" smtClean="0"/>
              <a:t> a Kýl.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allAtOnce"/>
      <p:bldP spid="1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404664"/>
            <a:ext cx="5482952" cy="2044824"/>
          </a:xfrm>
        </p:spPr>
        <p:txBody>
          <a:bodyPr>
            <a:normAutofit fontScale="70000" lnSpcReduction="20000"/>
          </a:bodyPr>
          <a:lstStyle/>
          <a:p>
            <a:r>
              <a:rPr lang="sk-SK" b="1" dirty="0" smtClean="0"/>
              <a:t>IC 2602</a:t>
            </a:r>
            <a:r>
              <a:rPr lang="sk-SK" dirty="0" smtClean="0"/>
              <a:t> </a:t>
            </a:r>
          </a:p>
          <a:p>
            <a:r>
              <a:rPr lang="sk-SK" dirty="0" smtClean="0"/>
              <a:t>nazývaná aj </a:t>
            </a:r>
            <a:r>
              <a:rPr lang="sk-SK" i="1" dirty="0" smtClean="0"/>
              <a:t>Južné Plejády</a:t>
            </a:r>
            <a:r>
              <a:rPr lang="sk-SK" dirty="0" smtClean="0"/>
              <a:t> je veľká a bohatá otvorená hviezdokopa</a:t>
            </a:r>
          </a:p>
          <a:p>
            <a:r>
              <a:rPr lang="sk-SK" dirty="0" smtClean="0"/>
              <a:t>obsahujúca 8 hviezd jasnejších ako 6</a:t>
            </a:r>
            <a:r>
              <a:rPr lang="sk-SK" baseline="30000" dirty="0" smtClean="0"/>
              <a:t>m</a:t>
            </a:r>
            <a:r>
              <a:rPr lang="sk-SK" dirty="0" smtClean="0"/>
              <a:t>.</a:t>
            </a:r>
          </a:p>
          <a:p>
            <a:r>
              <a:rPr lang="sk-SK" dirty="0" smtClean="0"/>
              <a:t> Je od nás vzdialená 500 svetelných rokov. </a:t>
            </a:r>
            <a:endParaRPr lang="sk-SK" dirty="0"/>
          </a:p>
        </p:txBody>
      </p:sp>
      <p:pic>
        <p:nvPicPr>
          <p:cNvPr id="4" name="Obrázok 3" descr="južne plej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636912"/>
            <a:ext cx="5715000" cy="37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Južný kríž</a:t>
            </a:r>
            <a:endParaRPr lang="sk-SK" dirty="0"/>
          </a:p>
        </p:txBody>
      </p:sp>
      <p:pic>
        <p:nvPicPr>
          <p:cNvPr id="4" name="Zástupný symbol obsahu 3" descr="crux_Christopher_J_Picking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2564904"/>
            <a:ext cx="5715000" cy="3810000"/>
          </a:xfrm>
        </p:spPr>
      </p:pic>
      <p:sp>
        <p:nvSpPr>
          <p:cNvPr id="5" name="BlokTextu 4"/>
          <p:cNvSpPr txBox="1"/>
          <p:nvPr/>
        </p:nvSpPr>
        <p:spPr>
          <a:xfrm>
            <a:off x="0" y="1268760"/>
            <a:ext cx="8676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dirty="0" smtClean="0"/>
              <a:t>Najmenšie súhvezdie s rozlohou 68 štvorcových stupňov</a:t>
            </a:r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Mliečna cesta</a:t>
            </a: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NGC 4755 nazývaná aj </a:t>
            </a:r>
            <a:r>
              <a:rPr lang="sk-SK" i="1" dirty="0" smtClean="0"/>
              <a:t>Šperkovnica</a:t>
            </a:r>
            <a:r>
              <a:rPr lang="sk-SK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k-SK" i="1" dirty="0" smtClean="0"/>
              <a:t>Uhoľné vrece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332656"/>
            <a:ext cx="8229600" cy="1143000"/>
          </a:xfrm>
        </p:spPr>
        <p:txBody>
          <a:bodyPr/>
          <a:lstStyle/>
          <a:p>
            <a:r>
              <a:rPr lang="sk-SK" dirty="0" smtClean="0"/>
              <a:t>Vodný had</a:t>
            </a:r>
            <a:endParaRPr lang="sk-SK" dirty="0"/>
          </a:p>
        </p:txBody>
      </p:sp>
      <p:pic>
        <p:nvPicPr>
          <p:cNvPr id="4" name="Zástupný symbol obsahu 3" descr="Hydra-water-snake-constell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2420888"/>
            <a:ext cx="6311581" cy="4104512"/>
          </a:xfrm>
        </p:spPr>
      </p:pic>
      <p:sp>
        <p:nvSpPr>
          <p:cNvPr id="5" name="Obdĺžnik 4"/>
          <p:cNvSpPr/>
          <p:nvPr/>
        </p:nvSpPr>
        <p:spPr>
          <a:xfrm>
            <a:off x="0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">
              <a:buFont typeface="Arial" pitchFamily="34" charset="0"/>
              <a:buChar char="•"/>
            </a:pPr>
            <a:endParaRPr lang="sk-SK" sz="2000" dirty="0" smtClean="0"/>
          </a:p>
          <a:p>
            <a:pPr marL="36000">
              <a:buFont typeface="Arial" pitchFamily="34" charset="0"/>
              <a:buChar char="•"/>
            </a:pPr>
            <a:r>
              <a:rPr lang="sk-SK" sz="2000" dirty="0" smtClean="0"/>
              <a:t>Najväčšie </a:t>
            </a:r>
            <a:r>
              <a:rPr lang="sk-SK" sz="2000" dirty="0" err="1" smtClean="0"/>
              <a:t>suhvezdie</a:t>
            </a:r>
            <a:r>
              <a:rPr lang="sk-SK" sz="2000" dirty="0" smtClean="0"/>
              <a:t> </a:t>
            </a:r>
          </a:p>
          <a:p>
            <a:pPr marL="36000">
              <a:buFont typeface="Arial" pitchFamily="34" charset="0"/>
              <a:buChar char="•"/>
            </a:pPr>
            <a:r>
              <a:rPr lang="sk-SK" sz="2000" dirty="0" smtClean="0"/>
              <a:t>V </a:t>
            </a:r>
            <a:r>
              <a:rPr lang="sk-SK" sz="2000" dirty="0" err="1" smtClean="0"/>
              <a:t>rektascenzii</a:t>
            </a:r>
            <a:r>
              <a:rPr lang="sk-SK" sz="2000" dirty="0" smtClean="0"/>
              <a:t> sa tiahne viac ako šesť hodín.</a:t>
            </a:r>
          </a:p>
          <a:p>
            <a:pPr marL="36000">
              <a:buFont typeface="Arial" pitchFamily="34" charset="0"/>
              <a:buChar char="•"/>
            </a:pPr>
            <a:r>
              <a:rPr lang="sk-SK" sz="2000" dirty="0" smtClean="0"/>
              <a:t>Rozdelený na štyri súhvezdia: </a:t>
            </a:r>
            <a:r>
              <a:rPr lang="sk-SK" sz="2000" dirty="0" err="1" smtClean="0"/>
              <a:t>Sextant</a:t>
            </a:r>
            <a:r>
              <a:rPr lang="sk-SK" sz="2000" dirty="0" smtClean="0"/>
              <a:t>, Pohár, Havran a dnešná Hydra</a:t>
            </a:r>
            <a:endParaRPr lang="sk-SK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mtClean="0">
                <a:solidFill>
                  <a:schemeClr val="bg1"/>
                </a:solidFill>
              </a:rPr>
              <a:t>Magellanove</a:t>
            </a:r>
            <a:r>
              <a:rPr lang="sk-SK" dirty="0" smtClean="0">
                <a:solidFill>
                  <a:schemeClr val="bg1"/>
                </a:solidFill>
              </a:rPr>
              <a:t> mraky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sk-SK" dirty="0" smtClean="0">
                <a:solidFill>
                  <a:schemeClr val="bg1"/>
                </a:solidFill>
              </a:rPr>
              <a:t>malé sprievodné galaxie, ktoré s nami tvoria trojitý systém viazaný gravitáciou. </a:t>
            </a:r>
          </a:p>
          <a:p>
            <a:r>
              <a:rPr lang="sk-SK" dirty="0" err="1" smtClean="0">
                <a:solidFill>
                  <a:schemeClr val="bg1"/>
                </a:solidFill>
              </a:rPr>
              <a:t>Velké</a:t>
            </a:r>
            <a:r>
              <a:rPr lang="sk-SK" dirty="0" smtClean="0">
                <a:solidFill>
                  <a:schemeClr val="bg1"/>
                </a:solidFill>
              </a:rPr>
              <a:t> - </a:t>
            </a:r>
            <a:r>
              <a:rPr lang="sk-SK" dirty="0" err="1" smtClean="0">
                <a:solidFill>
                  <a:schemeClr val="bg1"/>
                </a:solidFill>
              </a:rPr>
              <a:t>mečiar</a:t>
            </a:r>
            <a:r>
              <a:rPr lang="sk-SK" dirty="0" smtClean="0">
                <a:solidFill>
                  <a:schemeClr val="bg1"/>
                </a:solidFill>
              </a:rPr>
              <a:t> 165 000 </a:t>
            </a:r>
            <a:r>
              <a:rPr lang="sk-SK" dirty="0" err="1" smtClean="0">
                <a:solidFill>
                  <a:schemeClr val="bg1"/>
                </a:solidFill>
              </a:rPr>
              <a:t>ly</a:t>
            </a:r>
            <a:endParaRPr lang="sk-SK" dirty="0">
              <a:solidFill>
                <a:schemeClr val="bg1"/>
              </a:solidFill>
            </a:endParaRPr>
          </a:p>
          <a:p>
            <a:r>
              <a:rPr lang="sk-SK" dirty="0" smtClean="0">
                <a:solidFill>
                  <a:schemeClr val="bg1"/>
                </a:solidFill>
              </a:rPr>
              <a:t>Malé - </a:t>
            </a:r>
            <a:r>
              <a:rPr lang="sk-SK" dirty="0" err="1" smtClean="0">
                <a:solidFill>
                  <a:schemeClr val="bg1"/>
                </a:solidFill>
              </a:rPr>
              <a:t>tukan</a:t>
            </a:r>
            <a:r>
              <a:rPr lang="sk-SK" dirty="0" smtClean="0">
                <a:solidFill>
                  <a:schemeClr val="bg1"/>
                </a:solidFill>
              </a:rPr>
              <a:t> 200 000 </a:t>
            </a:r>
            <a:r>
              <a:rPr lang="sk-SK" dirty="0" err="1" smtClean="0">
                <a:solidFill>
                  <a:schemeClr val="bg1"/>
                </a:solidFill>
              </a:rPr>
              <a:t>ly</a:t>
            </a:r>
            <a:endParaRPr lang="sk-SK" dirty="0" smtClean="0">
              <a:solidFill>
                <a:schemeClr val="bg1"/>
              </a:solidFill>
            </a:endParaRPr>
          </a:p>
          <a:p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>
            <a:off x="4139952" y="3717032"/>
            <a:ext cx="504056" cy="86409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ovná spojovacia šípka 6"/>
          <p:cNvCxnSpPr/>
          <p:nvPr/>
        </p:nvCxnSpPr>
        <p:spPr>
          <a:xfrm>
            <a:off x="5076056" y="2780928"/>
            <a:ext cx="21602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17091</TotalTime>
  <Words>313</Words>
  <Application>Microsoft Office PowerPoint</Application>
  <PresentationFormat>Prezentácia na obrazovke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Južné súhvezdia</vt:lpstr>
      <vt:lpstr>Snímka 2</vt:lpstr>
      <vt:lpstr>Snímka 3</vt:lpstr>
      <vt:lpstr>Snímka 4</vt:lpstr>
      <vt:lpstr>Kýl</vt:lpstr>
      <vt:lpstr>Snímka 6</vt:lpstr>
      <vt:lpstr>Južný kríž</vt:lpstr>
      <vt:lpstr>Vodný had</vt:lpstr>
      <vt:lpstr>Magellanove mraky</vt:lpstr>
      <vt:lpstr>ďakujem za pozornosť.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Pea</dc:creator>
  <cp:lastModifiedBy>Pea</cp:lastModifiedBy>
  <cp:revision>27</cp:revision>
  <dcterms:created xsi:type="dcterms:W3CDTF">2016-11-29T18:20:06Z</dcterms:created>
  <dcterms:modified xsi:type="dcterms:W3CDTF">2016-12-11T15:11:51Z</dcterms:modified>
</cp:coreProperties>
</file>